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Props/app0.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openxmlformats.org/package/2006/relationships/metadata/extended-properties" Target="docProps/app0.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5"/>
  </p:notesMasterIdLst>
  <p:sldIdLst>
    <p:sldId id="256" r:id="rId2"/>
    <p:sldId id="309" r:id="rId3"/>
    <p:sldId id="258" r:id="rId4"/>
    <p:sldId id="259" r:id="rId5"/>
    <p:sldId id="260" r:id="rId6"/>
    <p:sldId id="261" r:id="rId7"/>
    <p:sldId id="308" r:id="rId8"/>
    <p:sldId id="263" r:id="rId9"/>
    <p:sldId id="264" r:id="rId10"/>
    <p:sldId id="265" r:id="rId11"/>
    <p:sldId id="266" r:id="rId12"/>
    <p:sldId id="267" r:id="rId13"/>
    <p:sldId id="268" r:id="rId14"/>
    <p:sldId id="269" r:id="rId15"/>
    <p:sldId id="302" r:id="rId16"/>
    <p:sldId id="304" r:id="rId17"/>
    <p:sldId id="298" r:id="rId18"/>
    <p:sldId id="299" r:id="rId19"/>
    <p:sldId id="306" r:id="rId20"/>
    <p:sldId id="307" r:id="rId21"/>
    <p:sldId id="303" r:id="rId22"/>
    <p:sldId id="257" r:id="rId23"/>
    <p:sldId id="310" r:id="rId24"/>
    <p:sldId id="312" r:id="rId25"/>
    <p:sldId id="313" r:id="rId26"/>
    <p:sldId id="279" r:id="rId27"/>
    <p:sldId id="283" r:id="rId28"/>
    <p:sldId id="284" r:id="rId29"/>
    <p:sldId id="288" r:id="rId30"/>
    <p:sldId id="290" r:id="rId31"/>
    <p:sldId id="291" r:id="rId32"/>
    <p:sldId id="296" r:id="rId33"/>
    <p:sldId id="297" r:id="rId3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AB00"/>
    <a:srgbClr val="003366"/>
    <a:srgbClr val="FFFFFF"/>
    <a:srgbClr val="E4E4E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94" autoAdjust="0"/>
  </p:normalViewPr>
  <p:slideViewPr>
    <p:cSldViewPr snapToGrid="0" snapToObjects="1">
      <p:cViewPr varScale="1">
        <p:scale>
          <a:sx n="103" d="100"/>
          <a:sy n="103" d="100"/>
        </p:scale>
        <p:origin x="902" y="77"/>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C1CCF-B725-44A7-AA57-5E433BD85C9F}" type="datetimeFigureOut">
              <a:rPr lang="en-US" smtClean="0"/>
              <a:t>4/9/2026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BDFEC3-8487-43E8-A154-7C12CBC1FFF2}" type="slidenum">
              <a:rPr lang="en-US" smtClean="0"/>
              <a:t>‹#›</a:t>
            </a:fld>
            <a:endParaRPr lang="en-US"/>
          </a:p>
        </p:txBody>
      </p:sp>
    </p:spTree>
    <p:extLst>
      <p:ext uri="{BB962C8B-B14F-4D97-AF65-F5344CB8AC3E}">
        <p14:creationId xmlns:p14="http://schemas.microsoft.com/office/powerpoint/2010/main" val="3782709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t>Another glaring error is violation of WCAG 2.1 SC 2.2.2 (Pause, Stop, Hide)</a:t>
            </a:r>
          </a:p>
        </p:txBody>
      </p:sp>
      <p:sp>
        <p:nvSpPr>
          <p:cNvPr id="4" name="Slide Number Placeholder 3"/>
          <p:cNvSpPr>
            <a:spLocks noGrp="1"/>
          </p:cNvSpPr>
          <p:nvPr>
            <p:ph type="sldNum" sz="quarter" idx="10"/>
          </p:nvPr>
        </p:nvSpPr>
        <p:spPr/>
        <p:txBody>
          <a:bodyPr/>
          <a:lstStyle/>
          <a:p>
            <a:fld id="{18BDFEC3-8487-43E8-A154-7C12CBC1FFF2}" type="slidenum">
              <a:rPr lang="en-US"/>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None/>
            </a:pPr>
            <a:r>
              <a:t>Speaker notes here.</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BDFEC3-8487-43E8-A154-7C12CBC1FFF2}"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C5EA0-E34B-23BC-77FF-6C81B428AD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A41EAC-EE0E-29CD-A251-1584ADD46D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DFA957-73E7-C7FE-100A-8A90E9785F48}"/>
              </a:ext>
            </a:extLst>
          </p:cNvPr>
          <p:cNvSpPr>
            <a:spLocks noGrp="1"/>
          </p:cNvSpPr>
          <p:nvPr>
            <p:ph type="body" idx="1"/>
          </p:nvPr>
        </p:nvSpPr>
        <p:spPr/>
        <p:txBody>
          <a:bodyPr/>
          <a:lstStyle/>
          <a:p>
            <a:pPr marL="0" lvl="0" indent="0">
              <a:buNone/>
            </a:pPr>
            <a:r>
              <a:t>Speaker notes here.</a:t>
            </a:r>
          </a:p>
        </p:txBody>
      </p:sp>
      <p:sp>
        <p:nvSpPr>
          <p:cNvPr id="4" name="Slide Number Placeholder 3">
            <a:extLst>
              <a:ext uri="{FF2B5EF4-FFF2-40B4-BE49-F238E27FC236}">
                <a16:creationId xmlns:a16="http://schemas.microsoft.com/office/drawing/2014/main" id="{DF1DD0FB-C824-FE01-BA71-7C7478591E23}"/>
              </a:ext>
            </a:extLst>
          </p:cNvPr>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8BDFEC3-8487-43E8-A154-7C12CBC1FFF2}"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73123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3366"/>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84C29D-7940-C01F-05C4-32327CF1B146}"/>
              </a:ext>
            </a:extLst>
          </p:cNvPr>
          <p:cNvSpPr/>
          <p:nvPr userDrawn="1"/>
        </p:nvSpPr>
        <p:spPr>
          <a:xfrm>
            <a:off x="0" y="0"/>
            <a:ext cx="9144000" cy="58366"/>
          </a:xfrm>
          <a:prstGeom prst="rect">
            <a:avLst/>
          </a:prstGeom>
          <a:solidFill>
            <a:srgbClr val="EFAB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976363"/>
            <a:ext cx="7772400" cy="1102519"/>
          </a:xfrm>
        </p:spPr>
        <p:txBody>
          <a:bodyPr/>
          <a:lstStyle>
            <a:lvl1pPr>
              <a:defRPr>
                <a:solidFill>
                  <a:srgbClr val="FFFFFF"/>
                </a:solidFill>
              </a:defRPr>
            </a:lvl1pPr>
          </a:lstStyle>
          <a:p>
            <a:r>
              <a:rPr lang="en-US" dirty="0"/>
              <a:t>Click to edit Master title style</a:t>
            </a:r>
          </a:p>
        </p:txBody>
      </p:sp>
      <p:sp>
        <p:nvSpPr>
          <p:cNvPr id="3" name="Subtitle 2"/>
          <p:cNvSpPr>
            <a:spLocks noGrp="1"/>
          </p:cNvSpPr>
          <p:nvPr>
            <p:ph type="subTitle" idx="1"/>
          </p:nvPr>
        </p:nvSpPr>
        <p:spPr>
          <a:xfrm>
            <a:off x="1371600" y="2293194"/>
            <a:ext cx="6400800" cy="1314450"/>
          </a:xfrm>
        </p:spPr>
        <p:txBody>
          <a:bodyPr/>
          <a:lstStyle>
            <a:lvl1pPr marL="0" indent="0" algn="ctr">
              <a:buNone/>
              <a:defRPr>
                <a:solidFill>
                  <a:srgbClr val="EFAB00"/>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pic>
        <p:nvPicPr>
          <p:cNvPr id="5" name="Image 0" descr="Shepherd University logo">
            <a:extLst>
              <a:ext uri="{FF2B5EF4-FFF2-40B4-BE49-F238E27FC236}">
                <a16:creationId xmlns:a16="http://schemas.microsoft.com/office/drawing/2014/main" id="{B24D9619-1F18-DBB4-99BA-163949D0FE85}"/>
              </a:ext>
              <a:ext uri="{C183D7F6-B498-43B3-948B-1728B52AA6E4}">
                <adec:decorative xmlns:adec="http://schemas.microsoft.com/office/drawing/2017/decorative" val="0"/>
              </a:ext>
            </a:extLst>
          </p:cNvPr>
          <p:cNvPicPr>
            <a:picLocks noChangeAspect="1"/>
          </p:cNvPicPr>
          <p:nvPr userDrawn="1"/>
        </p:nvPicPr>
        <p:blipFill>
          <a:blip r:embed="rId2"/>
          <a:stretch>
            <a:fillRect/>
          </a:stretch>
        </p:blipFill>
        <p:spPr>
          <a:xfrm>
            <a:off x="6802877" y="4167137"/>
            <a:ext cx="2286000" cy="914400"/>
          </a:xfrm>
          <a:prstGeom prst="rect">
            <a:avLst/>
          </a:prstGeom>
        </p:spPr>
      </p:pic>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0033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none" baseline="0">
                <a:solidFill>
                  <a:srgbClr val="FFFFFF"/>
                </a:solidFill>
              </a:defRPr>
            </a:lvl1pPr>
          </a:lstStyle>
          <a:p>
            <a:r>
              <a:rPr lang="en-US" dirty="0"/>
              <a:t>Click to edit Master title style</a:t>
            </a:r>
          </a:p>
        </p:txBody>
      </p:sp>
      <p:sp>
        <p:nvSpPr>
          <p:cNvPr id="3" name="Text Placeholder 2"/>
          <p:cNvSpPr>
            <a:spLocks noGrp="1"/>
          </p:cNvSpPr>
          <p:nvPr>
            <p:ph type="body" idx="1"/>
          </p:nvPr>
        </p:nvSpPr>
        <p:spPr>
          <a:xfrm>
            <a:off x="722313" y="19514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Shape 1">
            <a:extLst>
              <a:ext uri="{FF2B5EF4-FFF2-40B4-BE49-F238E27FC236}">
                <a16:creationId xmlns:a16="http://schemas.microsoft.com/office/drawing/2014/main" id="{023A3F9D-9DB3-3C23-0754-E28974E45F55}"/>
              </a:ext>
              <a:ext uri="{C183D7F6-B498-43B3-948B-1728B52AA6E4}">
                <adec:decorative xmlns:adec="http://schemas.microsoft.com/office/drawing/2017/decorative" val="1"/>
              </a:ext>
            </a:extLst>
          </p:cNvPr>
          <p:cNvSpPr/>
          <p:nvPr userDrawn="1"/>
        </p:nvSpPr>
        <p:spPr>
          <a:xfrm>
            <a:off x="0" y="0"/>
            <a:ext cx="79022" cy="5143500"/>
          </a:xfrm>
          <a:prstGeom prst="rect">
            <a:avLst/>
          </a:prstGeom>
          <a:solidFill>
            <a:srgbClr val="EFAB00"/>
          </a:solidFill>
          <a:ln/>
        </p:spPr>
        <p:txBody>
          <a:bodyPr/>
          <a:lstStyle/>
          <a:p>
            <a:endParaRPr lang="en-US"/>
          </a:p>
        </p:txBody>
      </p:sp>
      <p:sp>
        <p:nvSpPr>
          <p:cNvPr id="6" name="Shape 0">
            <a:extLst>
              <a:ext uri="{FF2B5EF4-FFF2-40B4-BE49-F238E27FC236}">
                <a16:creationId xmlns:a16="http://schemas.microsoft.com/office/drawing/2014/main" id="{9BD65556-BE7B-AC74-CD4F-42DA813F1CE3}"/>
              </a:ext>
              <a:ext uri="{C183D7F6-B498-43B3-948B-1728B52AA6E4}">
                <adec:decorative xmlns:adec="http://schemas.microsoft.com/office/drawing/2017/decorative" val="1"/>
              </a:ext>
            </a:extLst>
          </p:cNvPr>
          <p:cNvSpPr/>
          <p:nvPr userDrawn="1"/>
        </p:nvSpPr>
        <p:spPr>
          <a:xfrm>
            <a:off x="1371600" y="3163443"/>
            <a:ext cx="1097280" cy="54864"/>
          </a:xfrm>
          <a:prstGeom prst="rect">
            <a:avLst/>
          </a:prstGeom>
          <a:solidFill>
            <a:srgbClr val="EFAB00"/>
          </a:solidFill>
          <a:ln/>
        </p:spPr>
        <p:txBody>
          <a:bodyPr/>
          <a:lstStyle/>
          <a:p>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hape 0">
            <a:extLst>
              <a:ext uri="{FF2B5EF4-FFF2-40B4-BE49-F238E27FC236}">
                <a16:creationId xmlns:a16="http://schemas.microsoft.com/office/drawing/2014/main" id="{48343A2D-2B67-3090-4229-A0E2C66793B6}"/>
              </a:ext>
              <a:ext uri="{C183D7F6-B498-43B3-948B-1728B52AA6E4}">
                <adec:decorative xmlns:adec="http://schemas.microsoft.com/office/drawing/2017/decorative" val="1"/>
              </a:ext>
            </a:extLst>
          </p:cNvPr>
          <p:cNvSpPr/>
          <p:nvPr userDrawn="1"/>
        </p:nvSpPr>
        <p:spPr>
          <a:xfrm>
            <a:off x="0" y="4617720"/>
            <a:ext cx="9144000" cy="525780"/>
          </a:xfrm>
          <a:prstGeom prst="rect">
            <a:avLst/>
          </a:prstGeom>
          <a:solidFill>
            <a:srgbClr val="003366"/>
          </a:solidFill>
          <a:ln/>
        </p:spPr>
        <p:txBody>
          <a:bodyPr/>
          <a:lstStyle/>
          <a:p>
            <a:endParaRPr lang="en-US"/>
          </a:p>
        </p:txBody>
      </p:sp>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57200" y="4731545"/>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rgbClr val="003366"/>
                </a:solidFill>
              </a:defRPr>
            </a:lvl1pPr>
          </a:lstStyle>
          <a:p>
            <a:fld id="{C5EF2332-01BF-834F-8236-50238282D533}" type="slidenum">
              <a:rPr lang="en-US" smtClean="0"/>
              <a:pPr/>
              <a:t>‹#›</a:t>
            </a:fld>
            <a:endParaRPr lang="en-US" dirty="0"/>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rtl="0" eaLnBrk="1" latinLnBrk="0" hangingPunct="1">
        <a:spcBef>
          <a:spcPct val="0"/>
        </a:spcBef>
        <a:buNone/>
        <a:defRPr sz="3300" kern="1200">
          <a:solidFill>
            <a:srgbClr val="003366"/>
          </a:solidFill>
          <a:latin typeface="+mj-lt"/>
          <a:ea typeface="+mj-ea"/>
          <a:cs typeface="+mj-cs"/>
        </a:defRPr>
      </a:lvl1pPr>
    </p:titleStyle>
    <p:bodyStyle>
      <a:lvl1pPr marL="342900" indent="-342900" algn="l" defTabSz="342900" rtl="0" eaLnBrk="1" latinLnBrk="0" hangingPunct="1">
        <a:spcBef>
          <a:spcPct val="20000"/>
        </a:spcBef>
        <a:buFont typeface="Arial"/>
        <a:buChar char="•"/>
        <a:defRPr sz="2400" kern="1200">
          <a:solidFill>
            <a:srgbClr val="003366"/>
          </a:solidFill>
          <a:latin typeface="+mn-lt"/>
          <a:ea typeface="+mn-ea"/>
          <a:cs typeface="+mn-cs"/>
        </a:defRPr>
      </a:lvl1pPr>
      <a:lvl2pPr marL="685800" indent="-342900" algn="l" defTabSz="342900" rtl="0" eaLnBrk="1" latinLnBrk="0" hangingPunct="1">
        <a:spcBef>
          <a:spcPct val="20000"/>
        </a:spcBef>
        <a:buFont typeface="Arial"/>
        <a:buChar char="–"/>
        <a:defRPr sz="2100" kern="1200">
          <a:solidFill>
            <a:srgbClr val="003366"/>
          </a:solidFill>
          <a:latin typeface="+mn-lt"/>
          <a:ea typeface="+mn-ea"/>
          <a:cs typeface="+mn-cs"/>
        </a:defRPr>
      </a:lvl2pPr>
      <a:lvl3pPr marL="1028700" indent="-342900" algn="l" defTabSz="342900" rtl="0" eaLnBrk="1" latinLnBrk="0" hangingPunct="1">
        <a:spcBef>
          <a:spcPct val="20000"/>
        </a:spcBef>
        <a:buFont typeface="Arial"/>
        <a:buChar char="•"/>
        <a:defRPr sz="1800" kern="1200">
          <a:solidFill>
            <a:srgbClr val="003366"/>
          </a:solidFill>
          <a:latin typeface="+mn-lt"/>
          <a:ea typeface="+mn-ea"/>
          <a:cs typeface="+mn-cs"/>
        </a:defRPr>
      </a:lvl3pPr>
      <a:lvl4pPr marL="1371600" indent="-342900" algn="l" defTabSz="342900" rtl="0" eaLnBrk="1" latinLnBrk="0" hangingPunct="1">
        <a:spcBef>
          <a:spcPct val="20000"/>
        </a:spcBef>
        <a:buFont typeface="Arial"/>
        <a:buChar char="–"/>
        <a:defRPr sz="1500" kern="1200">
          <a:solidFill>
            <a:srgbClr val="003366"/>
          </a:solidFill>
          <a:latin typeface="+mn-lt"/>
          <a:ea typeface="+mn-ea"/>
          <a:cs typeface="+mn-cs"/>
        </a:defRPr>
      </a:lvl4pPr>
      <a:lvl5pPr marL="1714500" indent="-342900" algn="l" defTabSz="342900" rtl="0" eaLnBrk="1" latinLnBrk="0" hangingPunct="1">
        <a:spcBef>
          <a:spcPct val="20000"/>
        </a:spcBef>
        <a:buFont typeface="Arial"/>
        <a:buChar char="»"/>
        <a:defRPr sz="1500" kern="1200">
          <a:solidFill>
            <a:srgbClr val="003366"/>
          </a:solidFill>
          <a:latin typeface="+mn-lt"/>
          <a:ea typeface="+mn-ea"/>
          <a:cs typeface="+mn-cs"/>
        </a:defRPr>
      </a:lvl5pPr>
      <a:lvl6pPr marL="2057400" indent="-34290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400300" indent="-34290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743200" indent="-342900" algn="l" defTabSz="342900" rtl="0" eaLnBrk="1" latinLnBrk="0" hangingPunct="1">
        <a:spcBef>
          <a:spcPct val="20000"/>
        </a:spcBef>
        <a:buFont typeface="Arial"/>
        <a:buChar char="•"/>
        <a:defRPr sz="1500" kern="1200">
          <a:solidFill>
            <a:schemeClr val="tx1"/>
          </a:solidFill>
          <a:latin typeface="+mn-lt"/>
          <a:ea typeface="+mn-ea"/>
          <a:cs typeface="+mn-cs"/>
        </a:defRPr>
      </a:lvl8pPr>
      <a:lvl9pPr marL="3086100" indent="-34290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en.wikipedia.org/wiki/Public_domai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s://open.umn.edu/opentextbooks/" TargetMode="External"/><Relationship Id="rId3" Type="http://schemas.openxmlformats.org/officeDocument/2006/relationships/hyperlink" Target="https://lumenlearning.com/courses/" TargetMode="External"/><Relationship Id="rId7" Type="http://schemas.openxmlformats.org/officeDocument/2006/relationships/hyperlink" Target="https://openstax.org/" TargetMode="External"/><Relationship Id="rId2" Type="http://schemas.openxmlformats.org/officeDocument/2006/relationships/hyperlink" Target="https://oli.cmu.edu/" TargetMode="External"/><Relationship Id="rId1" Type="http://schemas.openxmlformats.org/officeDocument/2006/relationships/slideLayout" Target="../slideLayouts/slideLayout2.xml"/><Relationship Id="rId6" Type="http://schemas.openxmlformats.org/officeDocument/2006/relationships/hyperlink" Target="http://libretexts.org/" TargetMode="External"/><Relationship Id="rId5" Type="http://schemas.openxmlformats.org/officeDocument/2006/relationships/hyperlink" Target="https://ck12.org/" TargetMode="External"/><Relationship Id="rId10" Type="http://schemas.openxmlformats.org/officeDocument/2006/relationships/hyperlink" Target="https://siyavula.com/" TargetMode="External"/><Relationship Id="rId4" Type="http://schemas.openxmlformats.org/officeDocument/2006/relationships/hyperlink" Target="https://open.bccampus.ca/browse-our-collection/find-open-textbooks/" TargetMode="External"/><Relationship Id="rId9" Type="http://schemas.openxmlformats.org/officeDocument/2006/relationships/hyperlink" Target="https://milneopentextbooks.org/browse-by-subject/"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pixabay.com/" TargetMode="External"/><Relationship Id="rId3" Type="http://schemas.openxmlformats.org/officeDocument/2006/relationships/hyperlink" Target="https://www.merlot.org/merlot/index.htm" TargetMode="External"/><Relationship Id="rId7" Type="http://schemas.openxmlformats.org/officeDocument/2006/relationships/hyperlink" Target="https://unsplash.com/" TargetMode="External"/><Relationship Id="rId2" Type="http://schemas.openxmlformats.org/officeDocument/2006/relationships/hyperlink" Target="https://oer.deepwebaccess.com/oer/desktop/en/search.html" TargetMode="External"/><Relationship Id="rId1" Type="http://schemas.openxmlformats.org/officeDocument/2006/relationships/slideLayout" Target="../slideLayouts/slideLayout2.xml"/><Relationship Id="rId6" Type="http://schemas.openxmlformats.org/officeDocument/2006/relationships/hyperlink" Target="https://search.creativecommons.org/" TargetMode="External"/><Relationship Id="rId11" Type="http://schemas.openxmlformats.org/officeDocument/2006/relationships/hyperlink" Target="https://connect.oeglobal.org/t/what-are-good-resources-for-finding-diverse-images-of-people/1521" TargetMode="External"/><Relationship Id="rId5" Type="http://schemas.openxmlformats.org/officeDocument/2006/relationships/hyperlink" Target="https://www.oercommons.org/" TargetMode="External"/><Relationship Id="rId10" Type="http://schemas.openxmlformats.org/officeDocument/2006/relationships/hyperlink" Target="https://www.flickr.com/commons" TargetMode="External"/><Relationship Id="rId4" Type="http://schemas.openxmlformats.org/officeDocument/2006/relationships/hyperlink" Target="https://oasis.geneseo.edu/" TargetMode="External"/><Relationship Id="rId9" Type="http://schemas.openxmlformats.org/officeDocument/2006/relationships/hyperlink" Target="https://www.flickr.com/creativecommons"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vimeo.com/creativecommons" TargetMode="External"/><Relationship Id="rId2" Type="http://schemas.openxmlformats.org/officeDocument/2006/relationships/hyperlink" Target="https://creativecommons.org/about/program-areas/arts-culture/arts-culture-resources/legalmusicforvideo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zpourabedin@shepherd.edu" TargetMode="External"/><Relationship Id="rId2" Type="http://schemas.openxmlformats.org/officeDocument/2006/relationships/hyperlink" Target="mailto:rszarka@shepherd.edu" TargetMode="External"/><Relationship Id="rId1" Type="http://schemas.openxmlformats.org/officeDocument/2006/relationships/slideLayout" Target="../slideLayouts/slideLayout3.xml"/><Relationship Id="rId5" Type="http://schemas.openxmlformats.org/officeDocument/2006/relationships/hyperlink" Target="mailto:rdovel@shepherd.edu" TargetMode="External"/><Relationship Id="rId4" Type="http://schemas.openxmlformats.org/officeDocument/2006/relationships/hyperlink" Target="mailto:jbeck@shepherd.edu"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76363"/>
            <a:ext cx="7772400" cy="1102519"/>
          </a:xfrm>
        </p:spPr>
        <p:txBody>
          <a:bodyPr/>
          <a:lstStyle/>
          <a:p>
            <a:pPr marL="0" lvl="0" indent="0">
              <a:buNone/>
            </a:pPr>
            <a:r>
              <a:t>Clearing Your Next OER Hurdle</a:t>
            </a:r>
          </a:p>
        </p:txBody>
      </p:sp>
      <p:sp>
        <p:nvSpPr>
          <p:cNvPr id="3" name="Subtitle 2"/>
          <p:cNvSpPr>
            <a:spLocks noGrp="1"/>
          </p:cNvSpPr>
          <p:nvPr>
            <p:ph type="subTitle" idx="1"/>
          </p:nvPr>
        </p:nvSpPr>
        <p:spPr>
          <a:xfrm>
            <a:off x="1371600" y="2293194"/>
            <a:ext cx="6400800" cy="1314450"/>
          </a:xfrm>
        </p:spPr>
        <p:txBody>
          <a:bodyPr>
            <a:normAutofit fontScale="62500" lnSpcReduction="20000"/>
          </a:bodyPr>
          <a:lstStyle/>
          <a:p>
            <a:pPr marL="0" lvl="0" indent="0">
              <a:buNone/>
            </a:pPr>
            <a:r>
              <a:t>OpenLearningWV Convening 2026</a:t>
            </a:r>
            <a:br/>
            <a:br/>
            <a:r>
              <a:t>Joshua Beck</a:t>
            </a:r>
            <a:br/>
            <a:r>
              <a:t>James Dovel</a:t>
            </a:r>
            <a:br/>
            <a:r>
              <a:t>Zahra Pourabedin</a:t>
            </a:r>
            <a:br/>
            <a:r>
              <a:t>Robert Szarka</a:t>
            </a:r>
          </a:p>
        </p:txBody>
      </p:sp>
      <p:sp>
        <p:nvSpPr>
          <p:cNvPr id="4" name=" 3">
            <a:extLst>
              <a:ext uri="{C183D7F6-B498-43B3-948B-1728B52AA6E4}">
                <adec:decorative xmlns:adec="http://schemas.microsoft.com/office/drawing/2017/decorative" val="1"/>
              </a:ext>
            </a:extLst>
          </p:cNvPr>
          <p:cNvSpPr/>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FUD</a:t>
            </a:r>
          </a:p>
        </p:txBody>
      </p:sp>
      <p:sp>
        <p:nvSpPr>
          <p:cNvPr id="3" name="Content Placeholder 2"/>
          <p:cNvSpPr>
            <a:spLocks noGrp="1"/>
          </p:cNvSpPr>
          <p:nvPr>
            <p:ph idx="1"/>
          </p:nvPr>
        </p:nvSpPr>
        <p:spPr/>
        <p:txBody>
          <a:bodyPr/>
          <a:lstStyle/>
          <a:p>
            <a:pPr lvl="0" indent="0">
              <a:buNone/>
            </a:pPr>
            <a:r>
              <a:rPr>
                <a:latin typeface="Courier"/>
              </a:rPr>
              <a:t>I know you currently use OER, and I wanted to ask whether those materials are ADA compliant, as Title II takes effect at the end of the month.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And More FUD</a:t>
            </a:r>
          </a:p>
        </p:txBody>
      </p:sp>
      <p:sp>
        <p:nvSpPr>
          <p:cNvPr id="3" name="Content Placeholder 2"/>
          <p:cNvSpPr>
            <a:spLocks noGrp="1"/>
          </p:cNvSpPr>
          <p:nvPr>
            <p:ph idx="1"/>
          </p:nvPr>
        </p:nvSpPr>
        <p:spPr/>
        <p:txBody>
          <a:bodyPr/>
          <a:lstStyle/>
          <a:p>
            <a:pPr lvl="0" indent="0">
              <a:buNone/>
            </a:pPr>
            <a:r>
              <a:rPr>
                <a:latin typeface="Courier"/>
              </a:rPr>
              <a:t>At Pearson, accessibility is built into everything we create. Our courseware and learning tools are designed to meet — and continue moving toward — full WCAG 2.2 AA compliance.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From People Living in Glass Houses</a:t>
            </a:r>
          </a:p>
        </p:txBody>
      </p:sp>
      <p:pic>
        <p:nvPicPr>
          <p:cNvPr id="3" name="Picture 1" descr="WAVE results for Pearson web site showing multiple errors and alerts"/>
          <p:cNvPicPr>
            <a:picLocks noGrp="1" noChangeAspect="1"/>
          </p:cNvPicPr>
          <p:nvPr/>
        </p:nvPicPr>
        <p:blipFill>
          <a:blip r:embed="rId3"/>
          <a:stretch>
            <a:fillRect/>
          </a:stretch>
        </p:blipFill>
        <p:spPr bwMode="auto">
          <a:xfrm>
            <a:off x="2628900" y="1193800"/>
            <a:ext cx="3886200" cy="2882900"/>
          </a:xfrm>
          <a:prstGeom prst="rect">
            <a:avLst/>
          </a:prstGeom>
          <a:noFill/>
          <a:ln w="9525">
            <a:noFill/>
            <a:headEnd/>
            <a:tailEnd/>
          </a:ln>
        </p:spPr>
      </p:pic>
      <p:sp>
        <p:nvSpPr>
          <p:cNvPr id="4" name="Content Placeholder 3"/>
          <p:cNvSpPr txBox="1">
            <a:spLocks noGrp="1"/>
          </p:cNvSpPr>
          <p:nvPr>
            <p:ph idx="1"/>
          </p:nvPr>
        </p:nvSpPr>
        <p:spPr>
          <a:xfrm>
            <a:off x="457200" y="4076700"/>
            <a:ext cx="8229600" cy="508000"/>
          </a:xfrm>
          <a:prstGeom prst="rect">
            <a:avLst/>
          </a:prstGeom>
          <a:noFill/>
        </p:spPr>
        <p:txBody>
          <a:bodyPr/>
          <a:lstStyle/>
          <a:p>
            <a:pPr marL="0" lvl="0" indent="0" algn="ctr">
              <a:buNone/>
            </a:pPr>
            <a:r>
              <a:rPr dirty="0"/>
              <a:t>Screenshot showing WCAG errors on Pearson web site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Be Your Own Publisher</a:t>
            </a:r>
          </a:p>
        </p:txBody>
      </p:sp>
      <p:sp>
        <p:nvSpPr>
          <p:cNvPr id="3" name="Content Placeholder 2"/>
          <p:cNvSpPr>
            <a:spLocks noGrp="1"/>
          </p:cNvSpPr>
          <p:nvPr>
            <p:ph idx="1"/>
          </p:nvPr>
        </p:nvSpPr>
        <p:spPr/>
        <p:txBody>
          <a:bodyPr/>
          <a:lstStyle/>
          <a:p>
            <a:pPr marL="0" lvl="0" indent="0">
              <a:buNone/>
            </a:pPr>
            <a:r>
              <a:t>If we want to make textbook publishers obsolete, we need to do all the things the publishers currently do.</a:t>
            </a:r>
          </a:p>
          <a:p>
            <a:pPr marL="0" lvl="0" indent="0">
              <a:buNone/>
            </a:pPr>
            <a:r>
              <a:t>Corollary: we need to give faculty &amp; staff incentives to create, edit, review, design, remediate, host, distribute, curate, and adopt OER.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Next Steps</a:t>
            </a:r>
          </a:p>
        </p:txBody>
      </p:sp>
      <p:sp>
        <p:nvSpPr>
          <p:cNvPr id="3" name="Content Placeholder 2"/>
          <p:cNvSpPr>
            <a:spLocks noGrp="1"/>
          </p:cNvSpPr>
          <p:nvPr>
            <p:ph idx="1"/>
          </p:nvPr>
        </p:nvSpPr>
        <p:spPr/>
        <p:txBody>
          <a:bodyPr/>
          <a:lstStyle/>
          <a:p>
            <a:pPr marL="0" lvl="0" indent="0">
              <a:buNone/>
            </a:pPr>
            <a:r>
              <a:t>Good news: There are endless ways to contribute!</a:t>
            </a:r>
          </a:p>
          <a:p>
            <a:pPr marL="0" lvl="0" indent="0">
              <a:buNone/>
            </a:pPr>
            <a:r>
              <a:t>[</a:t>
            </a:r>
            <a:r>
              <a:rPr b="1"/>
              <a:t>See handout here</a:t>
            </a:r>
            <a:r>
              <a:t>]</a:t>
            </a:r>
          </a:p>
          <a:p>
            <a:pPr marL="0" lvl="0" indent="0">
              <a:buNone/>
            </a:pPr>
            <a:r>
              <a:t>More work to do: How do we make these contributions legible to P&amp;T committees? How do ensure that faculty work is supported by approripate partners in ID, IT, and libraries?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1E8651-9800-D55D-03DA-FA62EFFA5C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02F137-BC96-CEC0-071F-761444A484AB}"/>
              </a:ext>
            </a:extLst>
          </p:cNvPr>
          <p:cNvSpPr>
            <a:spLocks noGrp="1"/>
          </p:cNvSpPr>
          <p:nvPr>
            <p:ph type="title"/>
          </p:nvPr>
        </p:nvSpPr>
        <p:spPr>
          <a:xfrm>
            <a:off x="684213" y="2063116"/>
            <a:ext cx="7772400" cy="1021556"/>
          </a:xfrm>
        </p:spPr>
        <p:txBody>
          <a:bodyPr>
            <a:normAutofit fontScale="90000"/>
          </a:bodyPr>
          <a:lstStyle/>
          <a:p>
            <a:r>
              <a:rPr lang="en-US" sz="3600" b="0" dirty="0">
                <a:solidFill>
                  <a:schemeClr val="bg1"/>
                </a:solidFill>
                <a:latin typeface="Montserrat"/>
              </a:rPr>
              <a:t>Adopting OER for the First Time </a:t>
            </a:r>
            <a:br>
              <a:rPr lang="en-US" sz="3600" b="0" dirty="0">
                <a:solidFill>
                  <a:schemeClr val="bg1"/>
                </a:solidFill>
                <a:latin typeface="Montserrat"/>
              </a:rPr>
            </a:br>
            <a:br>
              <a:rPr lang="en-US" sz="3600" b="0" dirty="0">
                <a:solidFill>
                  <a:schemeClr val="bg1"/>
                </a:solidFill>
                <a:latin typeface="Montserrat"/>
              </a:rPr>
            </a:br>
            <a:endParaRPr lang="en-US" sz="3600" b="0" dirty="0">
              <a:solidFill>
                <a:srgbClr val="000000"/>
              </a:solidFill>
              <a:latin typeface="Montserrat"/>
            </a:endParaRPr>
          </a:p>
          <a:p>
            <a:pPr marL="0" lvl="0" indent="0">
              <a:buNone/>
            </a:pPr>
            <a:endParaRPr dirty="0">
              <a:ea typeface="Calibri"/>
              <a:cs typeface="Calibri"/>
            </a:endParaRPr>
          </a:p>
        </p:txBody>
      </p:sp>
      <p:sp>
        <p:nvSpPr>
          <p:cNvPr id="4" name="Title 1">
            <a:extLst>
              <a:ext uri="{FF2B5EF4-FFF2-40B4-BE49-F238E27FC236}">
                <a16:creationId xmlns:a16="http://schemas.microsoft.com/office/drawing/2014/main" id="{52FF6661-992C-C340-64F8-489E1176555A}"/>
              </a:ext>
            </a:extLst>
          </p:cNvPr>
          <p:cNvSpPr txBox="1">
            <a:spLocks/>
          </p:cNvSpPr>
          <p:nvPr/>
        </p:nvSpPr>
        <p:spPr>
          <a:xfrm>
            <a:off x="684213" y="3343276"/>
            <a:ext cx="7772400" cy="1021556"/>
          </a:xfrm>
          <a:prstGeom prst="rect">
            <a:avLst/>
          </a:prstGeom>
        </p:spPr>
        <p:txBody>
          <a:bodyPr vert="horz" lIns="91440" tIns="45720" rIns="91440" bIns="45720" rtlCol="0" anchor="t">
            <a:normAutofit fontScale="97500"/>
          </a:bodyPr>
          <a:lstStyle>
            <a:lvl1pPr algn="l" defTabSz="342900" rtl="0" eaLnBrk="1" latinLnBrk="0" hangingPunct="1">
              <a:spcBef>
                <a:spcPct val="0"/>
              </a:spcBef>
              <a:buNone/>
              <a:defRPr sz="3000" b="1" kern="1200" cap="none" baseline="0">
                <a:solidFill>
                  <a:srgbClr val="FFFFFF"/>
                </a:solidFill>
                <a:latin typeface="+mj-lt"/>
                <a:ea typeface="+mj-ea"/>
                <a:cs typeface="+mj-cs"/>
              </a:defRPr>
            </a:lvl1pPr>
          </a:lstStyle>
          <a:p>
            <a:pPr marL="0" marR="0" lvl="0" indent="0" algn="l" defTabSz="3429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baseline="0" noProof="0" dirty="0">
                <a:ln>
                  <a:noFill/>
                </a:ln>
                <a:solidFill>
                  <a:srgbClr val="EFAB00"/>
                </a:solidFill>
                <a:effectLst/>
                <a:uLnTx/>
                <a:uFillTx/>
                <a:latin typeface="Calibri"/>
                <a:ea typeface="Calibri"/>
                <a:cs typeface="Calibri"/>
              </a:rPr>
              <a:t>Zahra Pourabedin</a:t>
            </a:r>
          </a:p>
        </p:txBody>
      </p:sp>
    </p:spTree>
    <p:extLst>
      <p:ext uri="{BB962C8B-B14F-4D97-AF65-F5344CB8AC3E}">
        <p14:creationId xmlns:p14="http://schemas.microsoft.com/office/powerpoint/2010/main" val="34637153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OER: Strategies</a:t>
            </a:r>
            <a:endParaRPr dirty="0"/>
          </a:p>
        </p:txBody>
      </p:sp>
      <p:sp>
        <p:nvSpPr>
          <p:cNvPr id="3" name="Content Placeholder 2"/>
          <p:cNvSpPr>
            <a:spLocks noGrp="1"/>
          </p:cNvSpPr>
          <p:nvPr>
            <p:ph idx="1"/>
          </p:nvPr>
        </p:nvSpPr>
        <p:spPr/>
        <p:txBody>
          <a:bodyPr vert="horz" lIns="91440" tIns="45720" rIns="91440" bIns="45720" rtlCol="0" anchor="t">
            <a:normAutofit/>
          </a:bodyPr>
          <a:lstStyle/>
          <a:p>
            <a:pPr marL="457200" indent="-457200">
              <a:buAutoNum type="arabicPeriod"/>
            </a:pPr>
            <a:r>
              <a:rPr lang="en-US" sz="1600" dirty="0">
                <a:latin typeface="Montserrat" panose="00000500000000000000" pitchFamily="2" charset="0"/>
              </a:rPr>
              <a:t>Using Google </a:t>
            </a:r>
          </a:p>
          <a:p>
            <a:pPr marL="457200" indent="-457200">
              <a:buAutoNum type="arabicPeriod"/>
            </a:pPr>
            <a:r>
              <a:rPr lang="en-US" sz="1600" dirty="0">
                <a:latin typeface="Montserrat" panose="00000500000000000000" pitchFamily="2" charset="0"/>
              </a:rPr>
              <a:t>Using Generative AI (such as ChatGPT, Claude, Gemini, CoPilot)</a:t>
            </a:r>
          </a:p>
          <a:p>
            <a:pPr marL="457200" indent="-457200">
              <a:buAutoNum type="arabicPeriod"/>
            </a:pPr>
            <a:r>
              <a:rPr lang="en-US" sz="1600" dirty="0">
                <a:latin typeface="Montserrat" panose="00000500000000000000" pitchFamily="2" charset="0"/>
              </a:rPr>
              <a:t>Using OER-Specific Websites</a:t>
            </a:r>
          </a:p>
          <a:p>
            <a:pPr marL="0" indent="0">
              <a:buNone/>
            </a:pPr>
            <a:endParaRPr lang="en-US" sz="1300" dirty="0">
              <a:latin typeface="Montserrat" panose="00000500000000000000" pitchFamily="2" charset="0"/>
            </a:endParaRPr>
          </a:p>
          <a:p>
            <a:pPr marL="0" indent="0">
              <a:buNone/>
            </a:pPr>
            <a:r>
              <a:rPr lang="en-US" sz="3200" dirty="0">
                <a:latin typeface="Montserrat" panose="00000500000000000000" pitchFamily="2" charset="0"/>
              </a:rPr>
              <a:t>“</a:t>
            </a:r>
            <a:r>
              <a:rPr lang="en-US" dirty="0">
                <a:latin typeface="Montserrat" panose="00000500000000000000" pitchFamily="2" charset="0"/>
              </a:rPr>
              <a:t>Find me the links to highly rated and reviewed open educational biology textbooks written in the last year either licensed with a Creative Commons license or in the </a:t>
            </a:r>
            <a:r>
              <a:rPr lang="en-US" dirty="0">
                <a:latin typeface="Montserrat" panose="00000500000000000000" pitchFamily="2" charset="0"/>
                <a:hlinkClick r:id="rId3"/>
              </a:rPr>
              <a:t>public domain.</a:t>
            </a:r>
            <a:r>
              <a:rPr lang="en-US" dirty="0">
                <a:latin typeface="Montserrat" panose="00000500000000000000" pitchFamily="2" charset="0"/>
              </a:rPr>
              <a:t>”</a:t>
            </a:r>
            <a:endParaRPr lang="en-US" dirty="0">
              <a:ea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F27C1-A09C-D3ED-7EE9-E8B64C4EA9A2}"/>
              </a:ext>
            </a:extLst>
          </p:cNvPr>
          <p:cNvSpPr>
            <a:spLocks noGrp="1"/>
          </p:cNvSpPr>
          <p:nvPr>
            <p:ph type="title"/>
          </p:nvPr>
        </p:nvSpPr>
        <p:spPr/>
        <p:txBody>
          <a:bodyPr/>
          <a:lstStyle/>
          <a:p>
            <a:r>
              <a:rPr lang="en-US" dirty="0"/>
              <a:t>Finding OER: Resources 1</a:t>
            </a:r>
          </a:p>
        </p:txBody>
      </p:sp>
      <p:sp>
        <p:nvSpPr>
          <p:cNvPr id="3" name="Content Placeholder 2">
            <a:extLst>
              <a:ext uri="{FF2B5EF4-FFF2-40B4-BE49-F238E27FC236}">
                <a16:creationId xmlns:a16="http://schemas.microsoft.com/office/drawing/2014/main" id="{F5834ACD-B598-AA59-0C16-B2F0E1D04D76}"/>
              </a:ext>
            </a:extLst>
          </p:cNvPr>
          <p:cNvSpPr>
            <a:spLocks noGrp="1"/>
          </p:cNvSpPr>
          <p:nvPr>
            <p:ph idx="1"/>
          </p:nvPr>
        </p:nvSpPr>
        <p:spPr/>
        <p:txBody>
          <a:bodyPr>
            <a:normAutofit/>
          </a:bodyPr>
          <a:lstStyle/>
          <a:p>
            <a:pPr marL="0" indent="0">
              <a:buNone/>
            </a:pPr>
            <a:r>
              <a:rPr lang="en-US" sz="1600" dirty="0">
                <a:latin typeface="Montserrat" panose="00000500000000000000" pitchFamily="2" charset="0"/>
              </a:rPr>
              <a:t>OER Courseware</a:t>
            </a:r>
            <a:endParaRPr lang="en-US" sz="1600" b="1" dirty="0">
              <a:latin typeface="Montserrat" panose="00000500000000000000" pitchFamily="2" charset="0"/>
            </a:endParaRPr>
          </a:p>
          <a:p>
            <a:pPr fontAlgn="base"/>
            <a:r>
              <a:rPr lang="en-US" sz="1300" u="sng" dirty="0">
                <a:latin typeface="Montserrat" panose="00000500000000000000" pitchFamily="2" charset="0"/>
                <a:hlinkClick r:id="rId2"/>
              </a:rPr>
              <a:t>Carnegie Mellon University Open Learning Initiative</a:t>
            </a:r>
            <a:r>
              <a:rPr lang="en-US" sz="1300" dirty="0">
                <a:latin typeface="Montserrat" panose="00000500000000000000" pitchFamily="2" charset="0"/>
              </a:rPr>
              <a:t> </a:t>
            </a:r>
          </a:p>
          <a:p>
            <a:pPr fontAlgn="base"/>
            <a:r>
              <a:rPr lang="en-US" sz="1300" u="sng" dirty="0">
                <a:latin typeface="Montserrat" panose="00000500000000000000" pitchFamily="2" charset="0"/>
                <a:hlinkClick r:id="rId3"/>
              </a:rPr>
              <a:t>Lumen Learning </a:t>
            </a:r>
            <a:endParaRPr lang="en-US" sz="1300" u="sng" dirty="0">
              <a:latin typeface="Montserrat" panose="00000500000000000000" pitchFamily="2" charset="0"/>
            </a:endParaRPr>
          </a:p>
          <a:p>
            <a:pPr marL="0" indent="0" fontAlgn="base">
              <a:buNone/>
            </a:pPr>
            <a:endParaRPr lang="en-US" sz="1600" u="sng" dirty="0">
              <a:latin typeface="Montserrat" panose="00000500000000000000" pitchFamily="2" charset="0"/>
            </a:endParaRPr>
          </a:p>
          <a:p>
            <a:pPr marL="0" indent="0" fontAlgn="base">
              <a:buNone/>
            </a:pPr>
            <a:r>
              <a:rPr lang="en-US" sz="1600" dirty="0">
                <a:latin typeface="Montserrat" panose="00000500000000000000" pitchFamily="2" charset="0"/>
              </a:rPr>
              <a:t>OER Textbooks</a:t>
            </a:r>
            <a:endParaRPr lang="en-US" sz="1600" b="1" dirty="0">
              <a:latin typeface="Montserrat" panose="00000500000000000000" pitchFamily="2" charset="0"/>
            </a:endParaRPr>
          </a:p>
          <a:p>
            <a:pPr fontAlgn="base"/>
            <a:r>
              <a:rPr lang="en-US" sz="1300" u="sng" dirty="0" err="1">
                <a:latin typeface="Montserrat" panose="00000500000000000000" pitchFamily="2" charset="0"/>
                <a:hlinkClick r:id="rId4"/>
              </a:rPr>
              <a:t>BCcampus</a:t>
            </a:r>
            <a:r>
              <a:rPr lang="en-US" sz="1300" u="sng" dirty="0">
                <a:latin typeface="Montserrat" panose="00000500000000000000" pitchFamily="2" charset="0"/>
                <a:hlinkClick r:id="rId4"/>
              </a:rPr>
              <a:t> Open Textbooks</a:t>
            </a:r>
            <a:endParaRPr lang="en-US" sz="1300" dirty="0">
              <a:latin typeface="Montserrat" panose="00000500000000000000" pitchFamily="2" charset="0"/>
            </a:endParaRPr>
          </a:p>
          <a:p>
            <a:pPr fontAlgn="base"/>
            <a:r>
              <a:rPr lang="en-US" sz="1300" u="sng" dirty="0">
                <a:latin typeface="Montserrat" panose="00000500000000000000" pitchFamily="2" charset="0"/>
                <a:hlinkClick r:id="rId5"/>
              </a:rPr>
              <a:t>CK-12</a:t>
            </a:r>
            <a:endParaRPr lang="en-US" sz="1300" dirty="0">
              <a:latin typeface="Montserrat" panose="00000500000000000000" pitchFamily="2" charset="0"/>
            </a:endParaRPr>
          </a:p>
          <a:p>
            <a:pPr fontAlgn="base"/>
            <a:r>
              <a:rPr lang="en-US" sz="1300" u="sng" dirty="0" err="1">
                <a:latin typeface="Montserrat" panose="00000500000000000000" pitchFamily="2" charset="0"/>
                <a:hlinkClick r:id="rId6"/>
              </a:rPr>
              <a:t>LibreTexts</a:t>
            </a:r>
            <a:endParaRPr lang="en-US" sz="1300" dirty="0">
              <a:latin typeface="Montserrat" panose="00000500000000000000" pitchFamily="2" charset="0"/>
            </a:endParaRPr>
          </a:p>
          <a:p>
            <a:pPr fontAlgn="base"/>
            <a:r>
              <a:rPr lang="en-US" sz="1300" u="sng" dirty="0">
                <a:solidFill>
                  <a:srgbClr val="FF0000"/>
                </a:solidFill>
                <a:latin typeface="Montserrat" panose="00000500000000000000" pitchFamily="2" charset="0"/>
                <a:hlinkClick r:id="rId7">
                  <a:extLst>
                    <a:ext uri="{A12FA001-AC4F-418D-AE19-62706E023703}">
                      <ahyp:hlinkClr xmlns:ahyp="http://schemas.microsoft.com/office/drawing/2018/hyperlinkcolor" val="tx"/>
                    </a:ext>
                  </a:extLst>
                </a:hlinkClick>
              </a:rPr>
              <a:t>OpenStax</a:t>
            </a:r>
            <a:endParaRPr lang="en-US" sz="1300" dirty="0">
              <a:solidFill>
                <a:srgbClr val="FF0000"/>
              </a:solidFill>
              <a:latin typeface="Montserrat" panose="00000500000000000000" pitchFamily="2" charset="0"/>
            </a:endParaRPr>
          </a:p>
          <a:p>
            <a:pPr fontAlgn="base"/>
            <a:r>
              <a:rPr lang="en-US" sz="1300" u="sng" dirty="0">
                <a:latin typeface="Montserrat" panose="00000500000000000000" pitchFamily="2" charset="0"/>
                <a:hlinkClick r:id="rId8"/>
              </a:rPr>
              <a:t>Open Textbook Library</a:t>
            </a:r>
            <a:endParaRPr lang="en-US" sz="1300" dirty="0">
              <a:latin typeface="Montserrat" panose="00000500000000000000" pitchFamily="2" charset="0"/>
            </a:endParaRPr>
          </a:p>
          <a:p>
            <a:pPr fontAlgn="base"/>
            <a:r>
              <a:rPr lang="en-US" sz="1300" u="sng" dirty="0">
                <a:latin typeface="Montserrat" panose="00000500000000000000" pitchFamily="2" charset="0"/>
                <a:hlinkClick r:id="rId9"/>
              </a:rPr>
              <a:t>SUNY Open Textbooks</a:t>
            </a:r>
            <a:r>
              <a:rPr lang="en-US" sz="1300" dirty="0">
                <a:latin typeface="Montserrat" panose="00000500000000000000" pitchFamily="2" charset="0"/>
              </a:rPr>
              <a:t> (now Milne Open Textbooks)</a:t>
            </a:r>
          </a:p>
          <a:p>
            <a:pPr fontAlgn="base"/>
            <a:r>
              <a:rPr lang="en-US" sz="1300" u="sng" dirty="0" err="1">
                <a:latin typeface="Montserrat" panose="00000500000000000000" pitchFamily="2" charset="0"/>
                <a:hlinkClick r:id="rId10"/>
              </a:rPr>
              <a:t>Siyavula</a:t>
            </a:r>
            <a:endParaRPr lang="en-US" sz="1300" dirty="0">
              <a:latin typeface="Montserrat" panose="00000500000000000000" pitchFamily="2" charset="0"/>
            </a:endParaRPr>
          </a:p>
          <a:p>
            <a:endParaRPr lang="en-US" dirty="0"/>
          </a:p>
        </p:txBody>
      </p:sp>
    </p:spTree>
    <p:extLst>
      <p:ext uri="{BB962C8B-B14F-4D97-AF65-F5344CB8AC3E}">
        <p14:creationId xmlns:p14="http://schemas.microsoft.com/office/powerpoint/2010/main" val="1650422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AB8CC-B9B2-EC7C-5C31-6609B79BD415}"/>
              </a:ext>
            </a:extLst>
          </p:cNvPr>
          <p:cNvSpPr>
            <a:spLocks noGrp="1"/>
          </p:cNvSpPr>
          <p:nvPr>
            <p:ph type="title"/>
          </p:nvPr>
        </p:nvSpPr>
        <p:spPr/>
        <p:txBody>
          <a:bodyPr/>
          <a:lstStyle/>
          <a:p>
            <a:r>
              <a:rPr lang="en-US" dirty="0"/>
              <a:t>Finding OER: Resources 2</a:t>
            </a:r>
          </a:p>
        </p:txBody>
      </p:sp>
      <p:sp>
        <p:nvSpPr>
          <p:cNvPr id="3" name="Content Placeholder 2">
            <a:extLst>
              <a:ext uri="{FF2B5EF4-FFF2-40B4-BE49-F238E27FC236}">
                <a16:creationId xmlns:a16="http://schemas.microsoft.com/office/drawing/2014/main" id="{599E3462-701B-4901-2900-1A05C35B571A}"/>
              </a:ext>
            </a:extLst>
          </p:cNvPr>
          <p:cNvSpPr>
            <a:spLocks noGrp="1"/>
          </p:cNvSpPr>
          <p:nvPr>
            <p:ph idx="1"/>
          </p:nvPr>
        </p:nvSpPr>
        <p:spPr/>
        <p:txBody>
          <a:bodyPr/>
          <a:lstStyle/>
          <a:p>
            <a:pPr marL="0" indent="0">
              <a:buNone/>
            </a:pPr>
            <a:r>
              <a:rPr lang="en-US" sz="1600" dirty="0">
                <a:latin typeface="Montserrat" panose="00000500000000000000" pitchFamily="2" charset="0"/>
              </a:rPr>
              <a:t>Other OER Collections / Search Interfaces</a:t>
            </a:r>
            <a:endParaRPr lang="en-US" sz="1600" b="1" dirty="0">
              <a:latin typeface="Montserrat" panose="00000500000000000000" pitchFamily="2" charset="0"/>
            </a:endParaRPr>
          </a:p>
          <a:p>
            <a:pPr fontAlgn="base"/>
            <a:r>
              <a:rPr lang="en-US" sz="1300" u="sng" dirty="0">
                <a:latin typeface="Montserrat" panose="00000500000000000000" pitchFamily="2" charset="0"/>
                <a:hlinkClick r:id="rId2"/>
              </a:rPr>
              <a:t>George Mason University OER </a:t>
            </a:r>
            <a:r>
              <a:rPr lang="en-US" sz="1300" u="sng" dirty="0" err="1">
                <a:latin typeface="Montserrat" panose="00000500000000000000" pitchFamily="2" charset="0"/>
                <a:hlinkClick r:id="rId2"/>
              </a:rPr>
              <a:t>Metafinder</a:t>
            </a:r>
            <a:endParaRPr lang="en-US" sz="1300" dirty="0">
              <a:latin typeface="Montserrat" panose="00000500000000000000" pitchFamily="2" charset="0"/>
            </a:endParaRPr>
          </a:p>
          <a:p>
            <a:pPr fontAlgn="base"/>
            <a:r>
              <a:rPr lang="en-US" sz="1300" u="sng" dirty="0">
                <a:latin typeface="Montserrat" panose="00000500000000000000" pitchFamily="2" charset="0"/>
                <a:hlinkClick r:id="rId3"/>
              </a:rPr>
              <a:t>MERLOT</a:t>
            </a:r>
            <a:endParaRPr lang="en-US" sz="1300" dirty="0">
              <a:latin typeface="Montserrat" panose="00000500000000000000" pitchFamily="2" charset="0"/>
            </a:endParaRPr>
          </a:p>
          <a:p>
            <a:pPr fontAlgn="base"/>
            <a:r>
              <a:rPr lang="en-US" sz="1300" u="sng" dirty="0">
                <a:latin typeface="Montserrat" panose="00000500000000000000" pitchFamily="2" charset="0"/>
                <a:hlinkClick r:id="rId4"/>
              </a:rPr>
              <a:t>OASIS</a:t>
            </a:r>
            <a:endParaRPr lang="en-US" sz="1300" dirty="0">
              <a:latin typeface="Montserrat" panose="00000500000000000000" pitchFamily="2" charset="0"/>
            </a:endParaRPr>
          </a:p>
          <a:p>
            <a:pPr fontAlgn="base"/>
            <a:r>
              <a:rPr lang="en-US" sz="1300" u="sng" dirty="0">
                <a:latin typeface="Montserrat" panose="00000500000000000000" pitchFamily="2" charset="0"/>
                <a:hlinkClick r:id="rId5"/>
              </a:rPr>
              <a:t>OER Commons</a:t>
            </a:r>
            <a:endParaRPr lang="en-US" sz="1300" u="sng" dirty="0">
              <a:latin typeface="Montserrat" panose="00000500000000000000" pitchFamily="2" charset="0"/>
            </a:endParaRPr>
          </a:p>
          <a:p>
            <a:pPr fontAlgn="base"/>
            <a:endParaRPr lang="en-US" sz="1300" u="sng" dirty="0">
              <a:latin typeface="Montserrat" panose="00000500000000000000" pitchFamily="2" charset="0"/>
            </a:endParaRPr>
          </a:p>
          <a:p>
            <a:pPr marL="0" indent="0">
              <a:buNone/>
            </a:pPr>
            <a:r>
              <a:rPr lang="en-US" sz="1600" dirty="0">
                <a:latin typeface="Montserrat" panose="00000500000000000000" pitchFamily="2" charset="0"/>
              </a:rPr>
              <a:t>Images</a:t>
            </a:r>
            <a:endParaRPr lang="en-US" sz="1600" b="1" dirty="0">
              <a:latin typeface="Montserrat" panose="00000500000000000000" pitchFamily="2" charset="0"/>
            </a:endParaRPr>
          </a:p>
          <a:p>
            <a:pPr fontAlgn="base"/>
            <a:r>
              <a:rPr lang="en-US" sz="1300" u="sng" dirty="0">
                <a:latin typeface="Montserrat" panose="00000500000000000000" pitchFamily="2" charset="0"/>
                <a:hlinkClick r:id="rId6"/>
              </a:rPr>
              <a:t>Creative Commons Image Search</a:t>
            </a:r>
            <a:endParaRPr lang="en-US" sz="1300" dirty="0">
              <a:latin typeface="Montserrat" panose="00000500000000000000" pitchFamily="2" charset="0"/>
            </a:endParaRPr>
          </a:p>
          <a:p>
            <a:pPr fontAlgn="base"/>
            <a:r>
              <a:rPr lang="en-US" sz="1300" u="sng" dirty="0" err="1">
                <a:latin typeface="Montserrat" panose="00000500000000000000" pitchFamily="2" charset="0"/>
                <a:hlinkClick r:id="rId7"/>
              </a:rPr>
              <a:t>Unsplash</a:t>
            </a:r>
            <a:endParaRPr lang="en-US" sz="1300" dirty="0">
              <a:latin typeface="Montserrat" panose="00000500000000000000" pitchFamily="2" charset="0"/>
            </a:endParaRPr>
          </a:p>
          <a:p>
            <a:pPr fontAlgn="base"/>
            <a:r>
              <a:rPr lang="en-US" sz="1300" u="sng" dirty="0" err="1">
                <a:latin typeface="Montserrat" panose="00000500000000000000" pitchFamily="2" charset="0"/>
                <a:hlinkClick r:id="rId8"/>
              </a:rPr>
              <a:t>Pixabay</a:t>
            </a:r>
            <a:endParaRPr lang="en-US" sz="1300" dirty="0">
              <a:latin typeface="Montserrat" panose="00000500000000000000" pitchFamily="2" charset="0"/>
            </a:endParaRPr>
          </a:p>
          <a:p>
            <a:pPr fontAlgn="base"/>
            <a:r>
              <a:rPr lang="en-US" sz="1300" u="sng" dirty="0">
                <a:latin typeface="Montserrat" panose="00000500000000000000" pitchFamily="2" charset="0"/>
                <a:hlinkClick r:id="rId9"/>
              </a:rPr>
              <a:t>Creative Commons Search on Flickr</a:t>
            </a:r>
            <a:endParaRPr lang="en-US" sz="1300" dirty="0">
              <a:latin typeface="Montserrat" panose="00000500000000000000" pitchFamily="2" charset="0"/>
            </a:endParaRPr>
          </a:p>
          <a:p>
            <a:pPr fontAlgn="base"/>
            <a:r>
              <a:rPr lang="en-US" sz="1300" u="sng" dirty="0">
                <a:latin typeface="Montserrat" panose="00000500000000000000" pitchFamily="2" charset="0"/>
                <a:hlinkClick r:id="rId10"/>
              </a:rPr>
              <a:t>Public Domain Search on Flickr</a:t>
            </a:r>
            <a:endParaRPr lang="en-US" sz="1300" dirty="0">
              <a:latin typeface="Montserrat" panose="00000500000000000000" pitchFamily="2" charset="0"/>
            </a:endParaRPr>
          </a:p>
          <a:p>
            <a:pPr fontAlgn="base"/>
            <a:r>
              <a:rPr lang="en-US" sz="1300" u="sng" dirty="0">
                <a:latin typeface="Montserrat" panose="00000500000000000000" pitchFamily="2" charset="0"/>
                <a:hlinkClick r:id="rId11"/>
              </a:rPr>
              <a:t>OER Global Connect list of diverse images of people</a:t>
            </a:r>
            <a:endParaRPr lang="en-US" sz="1300" dirty="0">
              <a:latin typeface="Montserrat" panose="00000500000000000000" pitchFamily="2" charset="0"/>
            </a:endParaRPr>
          </a:p>
        </p:txBody>
      </p:sp>
    </p:spTree>
    <p:extLst>
      <p:ext uri="{BB962C8B-B14F-4D97-AF65-F5344CB8AC3E}">
        <p14:creationId xmlns:p14="http://schemas.microsoft.com/office/powerpoint/2010/main" val="3140310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D7CE75-CA75-2C1B-7824-DC718C3D8D9E}"/>
              </a:ext>
            </a:extLst>
          </p:cNvPr>
          <p:cNvSpPr>
            <a:spLocks noGrp="1"/>
          </p:cNvSpPr>
          <p:nvPr>
            <p:ph type="title"/>
          </p:nvPr>
        </p:nvSpPr>
        <p:spPr/>
        <p:txBody>
          <a:bodyPr/>
          <a:lstStyle/>
          <a:p>
            <a:r>
              <a:rPr lang="en-US" dirty="0"/>
              <a:t>Finding OER: Resources 3</a:t>
            </a:r>
          </a:p>
        </p:txBody>
      </p:sp>
      <p:sp>
        <p:nvSpPr>
          <p:cNvPr id="3" name="Content Placeholder 2">
            <a:extLst>
              <a:ext uri="{FF2B5EF4-FFF2-40B4-BE49-F238E27FC236}">
                <a16:creationId xmlns:a16="http://schemas.microsoft.com/office/drawing/2014/main" id="{196E38B8-DEBD-31B0-680D-2A68B38E4A98}"/>
              </a:ext>
            </a:extLst>
          </p:cNvPr>
          <p:cNvSpPr>
            <a:spLocks noGrp="1"/>
          </p:cNvSpPr>
          <p:nvPr>
            <p:ph idx="1"/>
          </p:nvPr>
        </p:nvSpPr>
        <p:spPr/>
        <p:txBody>
          <a:bodyPr>
            <a:normAutofit/>
          </a:bodyPr>
          <a:lstStyle/>
          <a:p>
            <a:pPr marL="0" indent="0">
              <a:buNone/>
            </a:pPr>
            <a:r>
              <a:rPr lang="en-US" sz="1600" dirty="0">
                <a:latin typeface="Montserrat" panose="00000500000000000000" pitchFamily="2" charset="0"/>
              </a:rPr>
              <a:t>Sounds and Music</a:t>
            </a:r>
            <a:endParaRPr lang="en-US" sz="1600" b="1" dirty="0">
              <a:latin typeface="Montserrat" panose="00000500000000000000" pitchFamily="2" charset="0"/>
            </a:endParaRPr>
          </a:p>
          <a:p>
            <a:pPr fontAlgn="base"/>
            <a:r>
              <a:rPr lang="en-US" sz="1300" dirty="0">
                <a:latin typeface="Montserrat" panose="00000500000000000000" pitchFamily="2" charset="0"/>
              </a:rPr>
              <a:t>Creative Commons’ list of </a:t>
            </a:r>
            <a:r>
              <a:rPr lang="en-US" sz="1300" u="sng" dirty="0">
                <a:latin typeface="Montserrat" panose="00000500000000000000" pitchFamily="2" charset="0"/>
                <a:hlinkClick r:id="rId2"/>
              </a:rPr>
              <a:t>places to find of CC-licensed music</a:t>
            </a:r>
            <a:endParaRPr lang="en-US" sz="1300" dirty="0">
              <a:latin typeface="Montserrat" panose="00000500000000000000" pitchFamily="2" charset="0"/>
            </a:endParaRPr>
          </a:p>
          <a:p>
            <a:pPr marL="0" indent="0">
              <a:buNone/>
            </a:pPr>
            <a:endParaRPr lang="en-US" sz="1600" dirty="0">
              <a:latin typeface="Montserrat" panose="00000500000000000000" pitchFamily="2" charset="0"/>
            </a:endParaRPr>
          </a:p>
          <a:p>
            <a:pPr marL="0" indent="0">
              <a:buNone/>
            </a:pPr>
            <a:r>
              <a:rPr lang="en-US" sz="1600" dirty="0">
                <a:latin typeface="Montserrat" panose="00000500000000000000" pitchFamily="2" charset="0"/>
              </a:rPr>
              <a:t>Videos</a:t>
            </a:r>
            <a:endParaRPr lang="en-US" sz="1600" b="1" dirty="0">
              <a:latin typeface="Montserrat" panose="00000500000000000000" pitchFamily="2" charset="0"/>
            </a:endParaRPr>
          </a:p>
          <a:p>
            <a:pPr fontAlgn="base"/>
            <a:r>
              <a:rPr lang="en-US" sz="1300" u="sng" dirty="0">
                <a:latin typeface="Montserrat" panose="00000500000000000000" pitchFamily="2" charset="0"/>
                <a:hlinkClick r:id="rId3"/>
              </a:rPr>
              <a:t>Creative Commons licensed videos on Vimeo</a:t>
            </a:r>
            <a:endParaRPr lang="en-US" sz="1300" dirty="0">
              <a:latin typeface="Montserrat" panose="00000500000000000000" pitchFamily="2" charset="0"/>
            </a:endParaRPr>
          </a:p>
          <a:p>
            <a:r>
              <a:rPr lang="en-US" sz="1300" dirty="0">
                <a:latin typeface="Montserrat" panose="00000500000000000000" pitchFamily="2" charset="0"/>
              </a:rPr>
              <a:t>Creative Commons licensed videos on YouTube. Unfortunately, there’s no direct link, but this works much like Google Advanced Search shown in the video above. Simply go to YouTube, enter your search, and then (1) select </a:t>
            </a:r>
            <a:r>
              <a:rPr lang="en-US" sz="1300" b="1" dirty="0">
                <a:latin typeface="Montserrat" panose="00000500000000000000" pitchFamily="2" charset="0"/>
              </a:rPr>
              <a:t>Filter</a:t>
            </a:r>
            <a:r>
              <a:rPr lang="en-US" sz="1300" dirty="0">
                <a:latin typeface="Montserrat" panose="00000500000000000000" pitchFamily="2" charset="0"/>
              </a:rPr>
              <a:t> from the top left of the search results, and then (2) select </a:t>
            </a:r>
            <a:r>
              <a:rPr lang="en-US" sz="1300" b="1" dirty="0">
                <a:latin typeface="Montserrat" panose="00000500000000000000" pitchFamily="2" charset="0"/>
              </a:rPr>
              <a:t>Creative Commons</a:t>
            </a:r>
            <a:r>
              <a:rPr lang="en-US" sz="1300" dirty="0">
                <a:latin typeface="Montserrat" panose="00000500000000000000" pitchFamily="2" charset="0"/>
              </a:rPr>
              <a:t> under the </a:t>
            </a:r>
            <a:r>
              <a:rPr lang="en-US" sz="1300" b="1" dirty="0">
                <a:latin typeface="Montserrat" panose="00000500000000000000" pitchFamily="2" charset="0"/>
              </a:rPr>
              <a:t>Features</a:t>
            </a:r>
            <a:r>
              <a:rPr lang="en-US" sz="1300" dirty="0">
                <a:latin typeface="Montserrat" panose="00000500000000000000" pitchFamily="2" charset="0"/>
              </a:rPr>
              <a:t> column, as shown in the image below.</a:t>
            </a:r>
          </a:p>
        </p:txBody>
      </p:sp>
    </p:spTree>
    <p:extLst>
      <p:ext uri="{BB962C8B-B14F-4D97-AF65-F5344CB8AC3E}">
        <p14:creationId xmlns:p14="http://schemas.microsoft.com/office/powerpoint/2010/main" val="3616673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DF405-D827-539F-46BB-5BCC8AE92C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112FB9-18B8-8CD1-8756-E3BAF5BE245C}"/>
              </a:ext>
            </a:extLst>
          </p:cNvPr>
          <p:cNvSpPr>
            <a:spLocks noGrp="1"/>
          </p:cNvSpPr>
          <p:nvPr>
            <p:ph type="title"/>
          </p:nvPr>
        </p:nvSpPr>
        <p:spPr>
          <a:xfrm>
            <a:off x="684213" y="2063116"/>
            <a:ext cx="7772400" cy="1021556"/>
          </a:xfrm>
        </p:spPr>
        <p:txBody>
          <a:bodyPr>
            <a:normAutofit fontScale="90000"/>
          </a:bodyPr>
          <a:lstStyle/>
          <a:p>
            <a:r>
              <a:rPr lang="en-US" sz="3600" b="0" dirty="0">
                <a:solidFill>
                  <a:schemeClr val="bg1"/>
                </a:solidFill>
                <a:latin typeface="Montserrat"/>
              </a:rPr>
              <a:t>Shepherd OER Challenge Grant</a:t>
            </a:r>
            <a:br>
              <a:rPr lang="en-US" sz="3600" b="0" dirty="0">
                <a:solidFill>
                  <a:schemeClr val="bg1"/>
                </a:solidFill>
                <a:latin typeface="Montserrat"/>
              </a:rPr>
            </a:br>
            <a:br>
              <a:rPr lang="en-US" sz="3600" b="0" dirty="0">
                <a:solidFill>
                  <a:schemeClr val="bg1"/>
                </a:solidFill>
                <a:latin typeface="Montserrat"/>
              </a:rPr>
            </a:br>
            <a:endParaRPr lang="en-US" sz="3600" b="0" dirty="0">
              <a:solidFill>
                <a:srgbClr val="000000"/>
              </a:solidFill>
              <a:latin typeface="Montserrat"/>
            </a:endParaRPr>
          </a:p>
          <a:p>
            <a:pPr marL="0" lvl="0" indent="0">
              <a:buNone/>
            </a:pPr>
            <a:endParaRPr dirty="0">
              <a:ea typeface="Calibri"/>
              <a:cs typeface="Calibri"/>
            </a:endParaRPr>
          </a:p>
        </p:txBody>
      </p:sp>
      <p:sp>
        <p:nvSpPr>
          <p:cNvPr id="4" name="Title 1">
            <a:extLst>
              <a:ext uri="{FF2B5EF4-FFF2-40B4-BE49-F238E27FC236}">
                <a16:creationId xmlns:a16="http://schemas.microsoft.com/office/drawing/2014/main" id="{2BF749EE-DB63-87B9-D497-FE8FDBAEFE10}"/>
              </a:ext>
            </a:extLst>
          </p:cNvPr>
          <p:cNvSpPr txBox="1">
            <a:spLocks/>
          </p:cNvSpPr>
          <p:nvPr/>
        </p:nvSpPr>
        <p:spPr>
          <a:xfrm>
            <a:off x="684213" y="3343276"/>
            <a:ext cx="7772400" cy="1021556"/>
          </a:xfrm>
          <a:prstGeom prst="rect">
            <a:avLst/>
          </a:prstGeom>
        </p:spPr>
        <p:txBody>
          <a:bodyPr vert="horz" lIns="91440" tIns="45720" rIns="91440" bIns="45720" rtlCol="0" anchor="t">
            <a:normAutofit fontScale="97500"/>
          </a:bodyPr>
          <a:lstStyle>
            <a:lvl1pPr algn="l" defTabSz="342900" rtl="0" eaLnBrk="1" latinLnBrk="0" hangingPunct="1">
              <a:spcBef>
                <a:spcPct val="0"/>
              </a:spcBef>
              <a:buNone/>
              <a:defRPr sz="3000" b="1" kern="1200" cap="none" baseline="0">
                <a:solidFill>
                  <a:srgbClr val="FFFFFF"/>
                </a:solidFill>
                <a:latin typeface="+mj-lt"/>
                <a:ea typeface="+mj-ea"/>
                <a:cs typeface="+mj-cs"/>
              </a:defRPr>
            </a:lvl1pPr>
          </a:lstStyle>
          <a:p>
            <a:pPr marL="0" marR="0" lvl="0" indent="0" algn="l" defTabSz="3429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baseline="0" noProof="0" dirty="0">
                <a:ln>
                  <a:noFill/>
                </a:ln>
                <a:solidFill>
                  <a:srgbClr val="EFAB00"/>
                </a:solidFill>
                <a:effectLst/>
                <a:uLnTx/>
                <a:uFillTx/>
                <a:latin typeface="Calibri"/>
                <a:ea typeface="Calibri"/>
                <a:cs typeface="Calibri"/>
              </a:rPr>
              <a:t>Rob Szarka</a:t>
            </a:r>
          </a:p>
        </p:txBody>
      </p:sp>
    </p:spTree>
    <p:extLst>
      <p:ext uri="{BB962C8B-B14F-4D97-AF65-F5344CB8AC3E}">
        <p14:creationId xmlns:p14="http://schemas.microsoft.com/office/powerpoint/2010/main" val="4221261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12B08-25A1-0AB6-EC19-3B77245956C6}"/>
              </a:ext>
            </a:extLst>
          </p:cNvPr>
          <p:cNvSpPr>
            <a:spLocks noGrp="1"/>
          </p:cNvSpPr>
          <p:nvPr>
            <p:ph type="title"/>
          </p:nvPr>
        </p:nvSpPr>
        <p:spPr/>
        <p:txBody>
          <a:bodyPr/>
          <a:lstStyle/>
          <a:p>
            <a:r>
              <a:rPr lang="en-US" dirty="0"/>
              <a:t>Small First Steps</a:t>
            </a:r>
          </a:p>
        </p:txBody>
      </p:sp>
      <p:sp>
        <p:nvSpPr>
          <p:cNvPr id="3" name="Content Placeholder 2">
            <a:extLst>
              <a:ext uri="{FF2B5EF4-FFF2-40B4-BE49-F238E27FC236}">
                <a16:creationId xmlns:a16="http://schemas.microsoft.com/office/drawing/2014/main" id="{24BAE434-9D87-7FA8-0299-DAE4D81FC9A7}"/>
              </a:ext>
            </a:extLst>
          </p:cNvPr>
          <p:cNvSpPr>
            <a:spLocks noGrp="1"/>
          </p:cNvSpPr>
          <p:nvPr>
            <p:ph idx="1"/>
          </p:nvPr>
        </p:nvSpPr>
        <p:spPr/>
        <p:txBody>
          <a:bodyPr/>
          <a:lstStyle/>
          <a:p>
            <a:pPr lvl="1">
              <a:buFont typeface="Arial" panose="020B0604020202020204" pitchFamily="34" charset="0"/>
              <a:buChar char="•"/>
            </a:pPr>
            <a:r>
              <a:rPr lang="en-US" sz="1300" dirty="0">
                <a:latin typeface="Montserrat" panose="00000500000000000000" pitchFamily="2" charset="0"/>
              </a:rPr>
              <a:t>One module</a:t>
            </a:r>
          </a:p>
          <a:p>
            <a:pPr lvl="1">
              <a:buFont typeface="Arial" panose="020B0604020202020204" pitchFamily="34" charset="0"/>
              <a:buChar char="•"/>
            </a:pPr>
            <a:r>
              <a:rPr lang="en-US" sz="1300" dirty="0">
                <a:latin typeface="Montserrat" panose="00000500000000000000" pitchFamily="2" charset="0"/>
              </a:rPr>
              <a:t>Supplemental materials</a:t>
            </a:r>
          </a:p>
          <a:p>
            <a:pPr lvl="1">
              <a:buFont typeface="Arial" panose="020B0604020202020204" pitchFamily="34" charset="0"/>
              <a:buChar char="•"/>
            </a:pPr>
            <a:r>
              <a:rPr lang="en-US" sz="1300" dirty="0">
                <a:latin typeface="Montserrat" panose="00000500000000000000" pitchFamily="2" charset="0"/>
              </a:rPr>
              <a:t>Pilot in one course before scaling</a:t>
            </a:r>
          </a:p>
          <a:p>
            <a:pPr lvl="1">
              <a:buFont typeface="Arial" panose="020B0604020202020204" pitchFamily="34" charset="0"/>
              <a:buChar char="•"/>
            </a:pPr>
            <a:r>
              <a:rPr lang="en-US" sz="1300" dirty="0">
                <a:latin typeface="Montserrat" panose="00000500000000000000" pitchFamily="2" charset="0"/>
              </a:rPr>
              <a:t>Combine OER with existing materials</a:t>
            </a:r>
          </a:p>
        </p:txBody>
      </p:sp>
    </p:spTree>
    <p:extLst>
      <p:ext uri="{BB962C8B-B14F-4D97-AF65-F5344CB8AC3E}">
        <p14:creationId xmlns:p14="http://schemas.microsoft.com/office/powerpoint/2010/main" val="4273920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75C6A-2964-A330-052A-73DAFECF746F}"/>
              </a:ext>
            </a:extLst>
          </p:cNvPr>
          <p:cNvSpPr>
            <a:spLocks noGrp="1"/>
          </p:cNvSpPr>
          <p:nvPr>
            <p:ph type="title"/>
          </p:nvPr>
        </p:nvSpPr>
        <p:spPr/>
        <p:txBody>
          <a:bodyPr>
            <a:normAutofit fontScale="90000"/>
          </a:bodyPr>
          <a:lstStyle/>
          <a:p>
            <a:r>
              <a:rPr lang="en-US" b="1" dirty="0"/>
              <a:t>Key Concerns for OER in a Marketing Course</a:t>
            </a:r>
            <a:br>
              <a:rPr lang="en-US" b="1" dirty="0"/>
            </a:br>
            <a:endParaRPr lang="en-US" dirty="0"/>
          </a:p>
        </p:txBody>
      </p:sp>
      <p:sp>
        <p:nvSpPr>
          <p:cNvPr id="3" name="Content Placeholder 2">
            <a:extLst>
              <a:ext uri="{FF2B5EF4-FFF2-40B4-BE49-F238E27FC236}">
                <a16:creationId xmlns:a16="http://schemas.microsoft.com/office/drawing/2014/main" id="{9A3C637C-591D-4277-4A4D-AEC6C9D82C3F}"/>
              </a:ext>
            </a:extLst>
          </p:cNvPr>
          <p:cNvSpPr>
            <a:spLocks noGrp="1"/>
          </p:cNvSpPr>
          <p:nvPr>
            <p:ph idx="1"/>
          </p:nvPr>
        </p:nvSpPr>
        <p:spPr/>
        <p:txBody>
          <a:bodyPr/>
          <a:lstStyle/>
          <a:p>
            <a:pPr marL="457200" indent="-457200">
              <a:buAutoNum type="arabicPeriod"/>
            </a:pPr>
            <a:r>
              <a:rPr lang="en-US" sz="1300" dirty="0">
                <a:latin typeface="Montserrat" panose="00000500000000000000" pitchFamily="2" charset="0"/>
              </a:rPr>
              <a:t>Content Becoming Outdated Quickly</a:t>
            </a:r>
          </a:p>
          <a:p>
            <a:pPr marL="457200" indent="-457200">
              <a:buFont typeface="Arial"/>
              <a:buAutoNum type="arabicPeriod"/>
            </a:pPr>
            <a:r>
              <a:rPr lang="en-US" sz="1300" dirty="0">
                <a:latin typeface="Montserrat" panose="00000500000000000000" pitchFamily="2" charset="0"/>
              </a:rPr>
              <a:t>Lack of Real-World Case Studies</a:t>
            </a:r>
          </a:p>
          <a:p>
            <a:pPr marL="457200" indent="-457200">
              <a:buFont typeface="Arial"/>
              <a:buAutoNum type="arabicPeriod"/>
            </a:pPr>
            <a:r>
              <a:rPr lang="en-US" sz="1300" dirty="0">
                <a:latin typeface="Montserrat" panose="00000500000000000000" pitchFamily="2" charset="0"/>
              </a:rPr>
              <a:t>Limited Coverage of Digital Marketing Tools</a:t>
            </a:r>
          </a:p>
          <a:p>
            <a:pPr marL="457200" indent="-457200">
              <a:buFont typeface="Arial"/>
              <a:buAutoNum type="arabicPeriod"/>
            </a:pPr>
            <a:r>
              <a:rPr lang="en-US" sz="1300" dirty="0">
                <a:latin typeface="Montserrat" panose="00000500000000000000" pitchFamily="2" charset="0"/>
              </a:rPr>
              <a:t>Time Required to Adapt Materials</a:t>
            </a:r>
          </a:p>
          <a:p>
            <a:pPr marL="457200" indent="-457200">
              <a:buFont typeface="Arial"/>
              <a:buAutoNum type="arabicPeriod"/>
            </a:pPr>
            <a:r>
              <a:rPr lang="en-US" sz="1300" dirty="0">
                <a:latin typeface="Montserrat" panose="00000500000000000000" pitchFamily="2" charset="0"/>
              </a:rPr>
              <a:t>Integration with Engaging Content</a:t>
            </a:r>
          </a:p>
          <a:p>
            <a:pPr marL="457200" indent="-457200">
              <a:buFont typeface="Arial"/>
              <a:buAutoNum type="arabicPeriod"/>
            </a:pPr>
            <a:endParaRPr lang="en-US" dirty="0"/>
          </a:p>
          <a:p>
            <a:pPr algn="l">
              <a:spcAft>
                <a:spcPts val="300"/>
              </a:spcAft>
              <a:buNone/>
            </a:pPr>
            <a:r>
              <a:rPr lang="en-US" dirty="0"/>
              <a:t> </a:t>
            </a:r>
          </a:p>
          <a:p>
            <a:pPr marL="457200" indent="-457200">
              <a:buAutoNum type="arabicPeriod"/>
            </a:pPr>
            <a:endParaRPr lang="en-US" dirty="0"/>
          </a:p>
          <a:p>
            <a:endParaRPr lang="en-US" dirty="0"/>
          </a:p>
        </p:txBody>
      </p:sp>
    </p:spTree>
    <p:extLst>
      <p:ext uri="{BB962C8B-B14F-4D97-AF65-F5344CB8AC3E}">
        <p14:creationId xmlns:p14="http://schemas.microsoft.com/office/powerpoint/2010/main" val="2671226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3" y="2063116"/>
            <a:ext cx="7772400" cy="1021556"/>
          </a:xfrm>
        </p:spPr>
        <p:txBody>
          <a:bodyPr>
            <a:normAutofit fontScale="90000"/>
          </a:bodyPr>
          <a:lstStyle/>
          <a:p>
            <a:r>
              <a:rPr lang="en-US" sz="3600" b="0">
                <a:solidFill>
                  <a:schemeClr val="bg1"/>
                </a:solidFill>
                <a:latin typeface="Montserrat"/>
              </a:rPr>
              <a:t>Open Pedagogy in Practice</a:t>
            </a:r>
            <a:br>
              <a:rPr lang="en-US" sz="3600" b="0" dirty="0">
                <a:solidFill>
                  <a:schemeClr val="bg1"/>
                </a:solidFill>
                <a:latin typeface="Montserrat"/>
              </a:rPr>
            </a:br>
            <a:br>
              <a:rPr lang="en-US" sz="3600" b="0" dirty="0">
                <a:solidFill>
                  <a:schemeClr val="bg1"/>
                </a:solidFill>
                <a:latin typeface="Montserrat"/>
              </a:rPr>
            </a:br>
            <a:endParaRPr lang="en-US" sz="3600" b="0">
              <a:solidFill>
                <a:srgbClr val="000000"/>
              </a:solidFill>
              <a:latin typeface="Montserrat"/>
            </a:endParaRPr>
          </a:p>
          <a:p>
            <a:pPr marL="0" lvl="0" indent="0">
              <a:buNone/>
            </a:pPr>
            <a:endParaRPr dirty="0">
              <a:ea typeface="Calibri"/>
              <a:cs typeface="Calibri"/>
            </a:endParaRPr>
          </a:p>
        </p:txBody>
      </p:sp>
      <p:sp>
        <p:nvSpPr>
          <p:cNvPr id="4" name="Title 1">
            <a:extLst>
              <a:ext uri="{FF2B5EF4-FFF2-40B4-BE49-F238E27FC236}">
                <a16:creationId xmlns:a16="http://schemas.microsoft.com/office/drawing/2014/main" id="{C80EE011-A576-D2D7-CE84-875ECAFE7432}"/>
              </a:ext>
            </a:extLst>
          </p:cNvPr>
          <p:cNvSpPr txBox="1">
            <a:spLocks/>
          </p:cNvSpPr>
          <p:nvPr/>
        </p:nvSpPr>
        <p:spPr>
          <a:xfrm>
            <a:off x="684213" y="3343276"/>
            <a:ext cx="7772400" cy="1021556"/>
          </a:xfrm>
          <a:prstGeom prst="rect">
            <a:avLst/>
          </a:prstGeom>
        </p:spPr>
        <p:txBody>
          <a:bodyPr vert="horz" lIns="91440" tIns="45720" rIns="91440" bIns="45720" rtlCol="0" anchor="t">
            <a:normAutofit fontScale="97500"/>
          </a:bodyPr>
          <a:lstStyle>
            <a:lvl1pPr algn="l" defTabSz="342900" rtl="0" eaLnBrk="1" latinLnBrk="0" hangingPunct="1">
              <a:spcBef>
                <a:spcPct val="0"/>
              </a:spcBef>
              <a:buNone/>
              <a:defRPr sz="3000" b="1" kern="1200" cap="none" baseline="0">
                <a:solidFill>
                  <a:srgbClr val="FFFFFF"/>
                </a:solidFill>
                <a:latin typeface="+mj-lt"/>
                <a:ea typeface="+mj-ea"/>
                <a:cs typeface="+mj-cs"/>
              </a:defRPr>
            </a:lvl1pPr>
          </a:lstStyle>
          <a:p>
            <a:pPr marL="0" marR="0" lvl="0" indent="0" algn="l" defTabSz="3429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baseline="0" noProof="0">
                <a:ln>
                  <a:noFill/>
                </a:ln>
                <a:solidFill>
                  <a:srgbClr val="EFAB00"/>
                </a:solidFill>
                <a:effectLst/>
                <a:uLnTx/>
                <a:uFillTx/>
                <a:latin typeface="Calibri"/>
                <a:ea typeface="Calibri"/>
                <a:cs typeface="Calibri"/>
              </a:rPr>
              <a:t>Josh Beck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ea typeface="Calibri"/>
                <a:cs typeface="Calibri"/>
              </a:rPr>
              <a:t>The OER Journey Begins</a:t>
            </a:r>
            <a:endParaRPr lang="en-US" dirty="0">
              <a:ea typeface="Calibri"/>
              <a:cs typeface="Calibri"/>
            </a:endParaRPr>
          </a:p>
        </p:txBody>
      </p:sp>
      <p:sp>
        <p:nvSpPr>
          <p:cNvPr id="3" name="Content Placeholder 2"/>
          <p:cNvSpPr>
            <a:spLocks noGrp="1"/>
          </p:cNvSpPr>
          <p:nvPr>
            <p:ph idx="1"/>
          </p:nvPr>
        </p:nvSpPr>
        <p:spPr/>
        <p:txBody>
          <a:bodyPr vert="horz" lIns="91440" tIns="45720" rIns="91440" bIns="45720" rtlCol="0" anchor="t">
            <a:normAutofit/>
          </a:bodyPr>
          <a:lstStyle/>
          <a:p>
            <a:pPr>
              <a:lnSpc>
                <a:spcPts val="3234"/>
              </a:lnSpc>
              <a:spcBef>
                <a:spcPts val="0"/>
              </a:spcBef>
              <a:buFont typeface="Arial,Sans-Serif"/>
              <a:buChar char="•"/>
            </a:pPr>
            <a:r>
              <a:rPr lang="en-US" sz="1600">
                <a:solidFill>
                  <a:srgbClr val="081E40"/>
                </a:solidFill>
                <a:latin typeface="Montserrat"/>
                <a:ea typeface="Calibri"/>
                <a:cs typeface="Calibri"/>
              </a:rPr>
              <a:t>OER - Reminisced back in time</a:t>
            </a:r>
            <a:endParaRPr lang="en-US" sz="1600">
              <a:solidFill>
                <a:srgbClr val="000000"/>
              </a:solidFill>
              <a:latin typeface="Montserrat"/>
              <a:ea typeface="Calibri"/>
              <a:cs typeface="Calibri"/>
            </a:endParaRPr>
          </a:p>
          <a:p>
            <a:pPr>
              <a:lnSpc>
                <a:spcPts val="3234"/>
              </a:lnSpc>
              <a:spcBef>
                <a:spcPts val="0"/>
              </a:spcBef>
              <a:buFont typeface="Arial,Sans-Serif"/>
              <a:buChar char="•"/>
            </a:pPr>
            <a:endParaRPr lang="en-US" sz="1600" dirty="0">
              <a:solidFill>
                <a:srgbClr val="000000"/>
              </a:solidFill>
              <a:latin typeface="Montserrat"/>
              <a:ea typeface="Calibri"/>
              <a:cs typeface="Calibri"/>
            </a:endParaRPr>
          </a:p>
          <a:p>
            <a:pPr>
              <a:lnSpc>
                <a:spcPts val="3234"/>
              </a:lnSpc>
              <a:spcBef>
                <a:spcPts val="0"/>
              </a:spcBef>
              <a:buFont typeface="Arial,Sans-Serif"/>
              <a:buChar char="•"/>
            </a:pPr>
            <a:r>
              <a:rPr lang="en-US" sz="1600" dirty="0">
                <a:solidFill>
                  <a:srgbClr val="081E40"/>
                </a:solidFill>
                <a:latin typeface="Montserrat"/>
                <a:ea typeface="Calibri"/>
                <a:cs typeface="Calibri"/>
              </a:rPr>
              <a:t>Share your potential goals far and wide</a:t>
            </a:r>
            <a:endParaRPr lang="en-US" sz="1600" dirty="0">
              <a:solidFill>
                <a:srgbClr val="000000"/>
              </a:solidFill>
              <a:latin typeface="Montserrat"/>
              <a:ea typeface="Calibri"/>
              <a:cs typeface="Calibri"/>
            </a:endParaRPr>
          </a:p>
          <a:p>
            <a:pPr>
              <a:lnSpc>
                <a:spcPts val="3234"/>
              </a:lnSpc>
              <a:spcBef>
                <a:spcPts val="0"/>
              </a:spcBef>
              <a:buFont typeface="Arial,Sans-Serif"/>
              <a:buChar char="•"/>
            </a:pPr>
            <a:endParaRPr lang="en-US" sz="1600" dirty="0">
              <a:solidFill>
                <a:srgbClr val="000000"/>
              </a:solidFill>
              <a:latin typeface="Montserrat"/>
              <a:ea typeface="Calibri"/>
              <a:cs typeface="Calibri"/>
            </a:endParaRPr>
          </a:p>
          <a:p>
            <a:pPr>
              <a:lnSpc>
                <a:spcPts val="3234"/>
              </a:lnSpc>
              <a:spcBef>
                <a:spcPts val="0"/>
              </a:spcBef>
              <a:buFont typeface="Arial,Sans-Serif"/>
              <a:buChar char="•"/>
            </a:pPr>
            <a:r>
              <a:rPr lang="en-US" sz="1600">
                <a:solidFill>
                  <a:srgbClr val="081E40"/>
                </a:solidFill>
                <a:latin typeface="Montserrat"/>
                <a:ea typeface="Calibri"/>
                <a:cs typeface="Calibri"/>
              </a:rPr>
              <a:t>Got resources from colleagues here and elsewhere</a:t>
            </a:r>
            <a:endParaRPr lang="en-US"/>
          </a:p>
        </p:txBody>
      </p:sp>
    </p:spTree>
    <p:extLst>
      <p:ext uri="{BB962C8B-B14F-4D97-AF65-F5344CB8AC3E}">
        <p14:creationId xmlns:p14="http://schemas.microsoft.com/office/powerpoint/2010/main" val="36432921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0376E9-6986-63E5-556A-2565918AF4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834E4F-5F87-412D-49E6-3DA73A1138E5}"/>
              </a:ext>
            </a:extLst>
          </p:cNvPr>
          <p:cNvSpPr>
            <a:spLocks noGrp="1"/>
          </p:cNvSpPr>
          <p:nvPr>
            <p:ph type="title"/>
          </p:nvPr>
        </p:nvSpPr>
        <p:spPr/>
        <p:txBody>
          <a:bodyPr/>
          <a:lstStyle/>
          <a:p>
            <a:r>
              <a:rPr lang="en-US">
                <a:ea typeface="Calibri"/>
                <a:cs typeface="Calibri"/>
              </a:rPr>
              <a:t>Open Pedagogy in Practice</a:t>
            </a:r>
            <a:endParaRPr lang="en-US" dirty="0">
              <a:ea typeface="Calibri"/>
              <a:cs typeface="Calibri"/>
            </a:endParaRPr>
          </a:p>
        </p:txBody>
      </p:sp>
      <p:sp>
        <p:nvSpPr>
          <p:cNvPr id="3" name="Content Placeholder 2">
            <a:extLst>
              <a:ext uri="{FF2B5EF4-FFF2-40B4-BE49-F238E27FC236}">
                <a16:creationId xmlns:a16="http://schemas.microsoft.com/office/drawing/2014/main" id="{5B694AF9-27CC-4C44-2FC5-001DB9149FA5}"/>
              </a:ext>
            </a:extLst>
          </p:cNvPr>
          <p:cNvSpPr>
            <a:spLocks noGrp="1"/>
          </p:cNvSpPr>
          <p:nvPr>
            <p:ph idx="1"/>
          </p:nvPr>
        </p:nvSpPr>
        <p:spPr>
          <a:xfrm>
            <a:off x="457200" y="1200151"/>
            <a:ext cx="5029200" cy="3394472"/>
          </a:xfrm>
        </p:spPr>
        <p:txBody>
          <a:bodyPr vert="horz" lIns="91440" tIns="45720" rIns="91440" bIns="45720" rtlCol="0" anchor="t">
            <a:normAutofit/>
          </a:bodyPr>
          <a:lstStyle/>
          <a:p>
            <a:pPr>
              <a:spcBef>
                <a:spcPts val="0"/>
              </a:spcBef>
              <a:buFont typeface="Arial,Sans-Serif"/>
              <a:buChar char="•"/>
            </a:pPr>
            <a:r>
              <a:rPr lang="en-US" sz="1600" dirty="0">
                <a:solidFill>
                  <a:srgbClr val="000000"/>
                </a:solidFill>
                <a:latin typeface="Montserrat"/>
                <a:ea typeface="Calibri"/>
                <a:cs typeface="Calibri"/>
              </a:rPr>
              <a:t>In addition to the book, it came </a:t>
            </a:r>
            <a:r>
              <a:rPr lang="en-US" sz="1600">
                <a:solidFill>
                  <a:srgbClr val="000000"/>
                </a:solidFill>
                <a:latin typeface="Montserrat"/>
                <a:ea typeface="Calibri"/>
                <a:cs typeface="Calibri"/>
              </a:rPr>
              <a:t>with Instructor</a:t>
            </a:r>
            <a:r>
              <a:rPr lang="en-US" sz="1600" dirty="0">
                <a:solidFill>
                  <a:srgbClr val="000000"/>
                </a:solidFill>
                <a:latin typeface="Montserrat"/>
                <a:ea typeface="Calibri"/>
                <a:cs typeface="Calibri"/>
              </a:rPr>
              <a:t> Resources</a:t>
            </a:r>
          </a:p>
          <a:p>
            <a:pPr>
              <a:spcBef>
                <a:spcPts val="0"/>
              </a:spcBef>
              <a:buFont typeface="Arial,Sans-Serif"/>
              <a:buChar char="•"/>
            </a:pPr>
            <a:endParaRPr lang="en-US" sz="1600" dirty="0">
              <a:solidFill>
                <a:srgbClr val="000000"/>
              </a:solidFill>
              <a:latin typeface="Montserrat"/>
              <a:ea typeface="Calibri"/>
              <a:cs typeface="Calibri"/>
            </a:endParaRPr>
          </a:p>
          <a:p>
            <a:pPr>
              <a:spcBef>
                <a:spcPts val="0"/>
              </a:spcBef>
              <a:buFont typeface="Arial,Sans-Serif"/>
              <a:buChar char="•"/>
            </a:pPr>
            <a:r>
              <a:rPr lang="en-US" sz="1600">
                <a:solidFill>
                  <a:srgbClr val="000000"/>
                </a:solidFill>
                <a:latin typeface="Montserrat"/>
                <a:ea typeface="Calibri"/>
                <a:cs typeface="Calibri"/>
              </a:rPr>
              <a:t>PowerPoint slides</a:t>
            </a:r>
          </a:p>
          <a:p>
            <a:pPr>
              <a:spcBef>
                <a:spcPts val="0"/>
              </a:spcBef>
              <a:buFont typeface="Arial,Sans-Serif"/>
              <a:buChar char="•"/>
            </a:pPr>
            <a:endParaRPr lang="en-US" sz="1600" dirty="0">
              <a:solidFill>
                <a:srgbClr val="000000"/>
              </a:solidFill>
              <a:latin typeface="Montserrat"/>
              <a:ea typeface="Calibri"/>
              <a:cs typeface="Calibri"/>
            </a:endParaRPr>
          </a:p>
          <a:p>
            <a:pPr>
              <a:spcBef>
                <a:spcPts val="0"/>
              </a:spcBef>
              <a:buFont typeface="Arial,Sans-Serif"/>
              <a:buChar char="•"/>
            </a:pPr>
            <a:r>
              <a:rPr lang="en-US" sz="1600">
                <a:solidFill>
                  <a:srgbClr val="000000"/>
                </a:solidFill>
                <a:latin typeface="Montserrat"/>
                <a:ea typeface="Calibri"/>
                <a:cs typeface="Calibri"/>
              </a:rPr>
              <a:t>Test bank</a:t>
            </a:r>
          </a:p>
          <a:p>
            <a:pPr>
              <a:spcBef>
                <a:spcPts val="0"/>
              </a:spcBef>
              <a:buFont typeface="Arial,Sans-Serif"/>
              <a:buChar char="•"/>
            </a:pPr>
            <a:endParaRPr lang="en-US" sz="1600" dirty="0">
              <a:solidFill>
                <a:srgbClr val="000000"/>
              </a:solidFill>
              <a:latin typeface="Montserrat"/>
              <a:ea typeface="Calibri"/>
              <a:cs typeface="Calibri"/>
            </a:endParaRPr>
          </a:p>
          <a:p>
            <a:pPr>
              <a:spcBef>
                <a:spcPts val="0"/>
              </a:spcBef>
              <a:buFont typeface="Arial,Sans-Serif"/>
              <a:buChar char="•"/>
            </a:pPr>
            <a:r>
              <a:rPr lang="en-US" sz="1600">
                <a:solidFill>
                  <a:srgbClr val="000000"/>
                </a:solidFill>
                <a:latin typeface="Montserrat"/>
                <a:ea typeface="Calibri"/>
                <a:cs typeface="Calibri"/>
              </a:rPr>
              <a:t>The book was very well done</a:t>
            </a:r>
            <a:endParaRPr lang="en-US"/>
          </a:p>
        </p:txBody>
      </p:sp>
      <p:pic>
        <p:nvPicPr>
          <p:cNvPr id="4" name="Picture 3" descr="Alt text: Cover image titled “Strategic Management”&#10;with geometric shapes in brown and beige tones;&#10;adapted by Reed Kennedy and collaborators.​">
            <a:extLst>
              <a:ext uri="{FF2B5EF4-FFF2-40B4-BE49-F238E27FC236}">
                <a16:creationId xmlns:a16="http://schemas.microsoft.com/office/drawing/2014/main" id="{FC1F9DC4-DABB-68A2-DB1C-21DB57F4608E}"/>
              </a:ext>
            </a:extLst>
          </p:cNvPr>
          <p:cNvPicPr>
            <a:picLocks noChangeAspect="1"/>
          </p:cNvPicPr>
          <p:nvPr/>
        </p:nvPicPr>
        <p:blipFill>
          <a:blip r:embed="rId2"/>
          <a:stretch>
            <a:fillRect/>
          </a:stretch>
        </p:blipFill>
        <p:spPr>
          <a:xfrm>
            <a:off x="5956511" y="1065705"/>
            <a:ext cx="2547762" cy="3396192"/>
          </a:xfrm>
          <a:prstGeom prst="rect">
            <a:avLst/>
          </a:prstGeom>
        </p:spPr>
      </p:pic>
    </p:spTree>
    <p:extLst>
      <p:ext uri="{BB962C8B-B14F-4D97-AF65-F5344CB8AC3E}">
        <p14:creationId xmlns:p14="http://schemas.microsoft.com/office/powerpoint/2010/main" val="1340176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01267-BD2C-1AAD-9647-AD83CA873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F39E5C-335F-772F-1970-FA3209912830}"/>
              </a:ext>
            </a:extLst>
          </p:cNvPr>
          <p:cNvSpPr>
            <a:spLocks noGrp="1"/>
          </p:cNvSpPr>
          <p:nvPr>
            <p:ph type="title"/>
          </p:nvPr>
        </p:nvSpPr>
        <p:spPr/>
        <p:txBody>
          <a:bodyPr/>
          <a:lstStyle/>
          <a:p>
            <a:r>
              <a:rPr lang="en-US">
                <a:ea typeface="Calibri"/>
                <a:cs typeface="Calibri"/>
              </a:rPr>
              <a:t>From User To Creator</a:t>
            </a:r>
            <a:endParaRPr lang="en-US" dirty="0">
              <a:ea typeface="Calibri"/>
              <a:cs typeface="Calibri"/>
            </a:endParaRPr>
          </a:p>
        </p:txBody>
      </p:sp>
      <p:sp>
        <p:nvSpPr>
          <p:cNvPr id="3" name="Content Placeholder 2">
            <a:extLst>
              <a:ext uri="{FF2B5EF4-FFF2-40B4-BE49-F238E27FC236}">
                <a16:creationId xmlns:a16="http://schemas.microsoft.com/office/drawing/2014/main" id="{DDA6DA10-7298-62E9-92B2-8E2FEAE2D5A5}"/>
              </a:ext>
            </a:extLst>
          </p:cNvPr>
          <p:cNvSpPr>
            <a:spLocks noGrp="1"/>
          </p:cNvSpPr>
          <p:nvPr>
            <p:ph idx="1"/>
          </p:nvPr>
        </p:nvSpPr>
        <p:spPr>
          <a:xfrm>
            <a:off x="457200" y="1200151"/>
            <a:ext cx="7940040" cy="3394472"/>
          </a:xfrm>
        </p:spPr>
        <p:txBody>
          <a:bodyPr vert="horz" lIns="91440" tIns="45720" rIns="91440" bIns="45720" rtlCol="0" anchor="t">
            <a:normAutofit/>
          </a:bodyPr>
          <a:lstStyle/>
          <a:p>
            <a:pPr>
              <a:spcBef>
                <a:spcPts val="0"/>
              </a:spcBef>
              <a:buFont typeface="Arial,Sans-Serif"/>
              <a:buChar char="•"/>
            </a:pPr>
            <a:r>
              <a:rPr lang="en-US" sz="1600">
                <a:solidFill>
                  <a:srgbClr val="000000"/>
                </a:solidFill>
                <a:latin typeface="Montserrat"/>
                <a:ea typeface="Calibri"/>
                <a:cs typeface="Calibri"/>
              </a:rPr>
              <a:t>Opportunity to try Dr. Dovel’s DQ approach to building a textbook.</a:t>
            </a:r>
          </a:p>
          <a:p>
            <a:pPr>
              <a:spcBef>
                <a:spcPts val="0"/>
              </a:spcBef>
              <a:buFont typeface="Arial,Sans-Serif"/>
              <a:buChar char="•"/>
            </a:pPr>
            <a:endParaRPr lang="en-US" sz="1600" dirty="0">
              <a:solidFill>
                <a:srgbClr val="000000"/>
              </a:solidFill>
              <a:latin typeface="Montserrat"/>
              <a:ea typeface="Calibri"/>
              <a:cs typeface="Calibri"/>
            </a:endParaRPr>
          </a:p>
          <a:p>
            <a:pPr>
              <a:spcBef>
                <a:spcPts val="0"/>
              </a:spcBef>
              <a:buFont typeface="Arial,Sans-Serif"/>
              <a:buChar char="•"/>
            </a:pPr>
            <a:r>
              <a:rPr lang="en-US" sz="1600">
                <a:solidFill>
                  <a:srgbClr val="000000"/>
                </a:solidFill>
                <a:latin typeface="Montserrat"/>
                <a:ea typeface="Calibri"/>
                <a:cs typeface="Calibri"/>
              </a:rPr>
              <a:t>MBA Capstone Project that gave us a foundation</a:t>
            </a:r>
          </a:p>
          <a:p>
            <a:pPr>
              <a:spcBef>
                <a:spcPts val="0"/>
              </a:spcBef>
              <a:buFont typeface="Arial,Sans-Serif"/>
              <a:buChar char="•"/>
            </a:pPr>
            <a:endParaRPr lang="en-US" sz="1600" dirty="0">
              <a:solidFill>
                <a:srgbClr val="000000"/>
              </a:solidFill>
              <a:latin typeface="Montserrat"/>
              <a:ea typeface="Calibri"/>
              <a:cs typeface="Calibri"/>
            </a:endParaRPr>
          </a:p>
          <a:p>
            <a:pPr>
              <a:spcBef>
                <a:spcPts val="0"/>
              </a:spcBef>
              <a:buFont typeface="Arial,Sans-Serif"/>
              <a:buChar char="•"/>
            </a:pPr>
            <a:r>
              <a:rPr lang="en-US" sz="1600">
                <a:solidFill>
                  <a:srgbClr val="000000"/>
                </a:solidFill>
                <a:latin typeface="Montserrat"/>
                <a:ea typeface="Calibri"/>
                <a:cs typeface="Calibri"/>
              </a:rPr>
              <a:t>Now we have recruited undergraduates to help edit</a:t>
            </a:r>
          </a:p>
          <a:p>
            <a:pPr>
              <a:spcBef>
                <a:spcPts val="0"/>
              </a:spcBef>
              <a:buFont typeface="Arial,Sans-Serif"/>
              <a:buChar char="•"/>
            </a:pPr>
            <a:endParaRPr lang="en-US" sz="1600" dirty="0">
              <a:solidFill>
                <a:srgbClr val="000000"/>
              </a:solidFill>
              <a:latin typeface="Montserrat"/>
              <a:ea typeface="Calibri"/>
              <a:cs typeface="Calibri"/>
            </a:endParaRPr>
          </a:p>
          <a:p>
            <a:pPr>
              <a:spcBef>
                <a:spcPts val="0"/>
              </a:spcBef>
              <a:buFont typeface="Arial,Sans-Serif"/>
              <a:buChar char="•"/>
            </a:pPr>
            <a:r>
              <a:rPr lang="en-US" sz="1600" dirty="0">
                <a:solidFill>
                  <a:srgbClr val="000000"/>
                </a:solidFill>
                <a:latin typeface="Montserrat"/>
                <a:ea typeface="Calibri"/>
                <a:cs typeface="Calibri"/>
              </a:rPr>
              <a:t>I have changed the class structure away from discussion board </a:t>
            </a:r>
            <a:r>
              <a:rPr lang="en-US" sz="1600">
                <a:solidFill>
                  <a:srgbClr val="000000"/>
                </a:solidFill>
                <a:latin typeface="Montserrat"/>
                <a:ea typeface="Calibri"/>
                <a:cs typeface="Calibri"/>
              </a:rPr>
              <a:t>posts and</a:t>
            </a:r>
            <a:r>
              <a:rPr lang="en-US" sz="1600" dirty="0">
                <a:solidFill>
                  <a:srgbClr val="000000"/>
                </a:solidFill>
                <a:latin typeface="Montserrat"/>
                <a:ea typeface="Calibri"/>
                <a:cs typeface="Calibri"/>
              </a:rPr>
              <a:t> made them editors</a:t>
            </a:r>
            <a:endParaRPr lang="en-US" dirty="0"/>
          </a:p>
        </p:txBody>
      </p:sp>
    </p:spTree>
    <p:extLst>
      <p:ext uri="{BB962C8B-B14F-4D97-AF65-F5344CB8AC3E}">
        <p14:creationId xmlns:p14="http://schemas.microsoft.com/office/powerpoint/2010/main" val="26740996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A57FF-6DE1-2EFA-2B49-4DA3D2FF7B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6E8681-6B2E-A04E-066A-DE5605C8EEA4}"/>
              </a:ext>
            </a:extLst>
          </p:cNvPr>
          <p:cNvSpPr>
            <a:spLocks noGrp="1"/>
          </p:cNvSpPr>
          <p:nvPr>
            <p:ph type="title"/>
          </p:nvPr>
        </p:nvSpPr>
        <p:spPr/>
        <p:txBody>
          <a:bodyPr/>
          <a:lstStyle/>
          <a:p>
            <a:r>
              <a:rPr lang="en-US">
                <a:ea typeface="Calibri"/>
                <a:cs typeface="Calibri"/>
              </a:rPr>
              <a:t>Build A Textbook Forum Directions</a:t>
            </a:r>
            <a:endParaRPr lang="en-US" dirty="0">
              <a:ea typeface="Calibri"/>
              <a:cs typeface="Calibri"/>
            </a:endParaRPr>
          </a:p>
        </p:txBody>
      </p:sp>
      <p:sp>
        <p:nvSpPr>
          <p:cNvPr id="7" name="Shape 3">
            <a:extLst>
              <a:ext uri="{FF2B5EF4-FFF2-40B4-BE49-F238E27FC236}">
                <a16:creationId xmlns:a16="http://schemas.microsoft.com/office/drawing/2014/main" id="{12D685EE-D5D2-9B50-6A64-A9ABB2B719A2}"/>
              </a:ext>
              <a:ext uri="{C183D7F6-B498-43B3-948B-1728B52AA6E4}">
                <adec:decorative xmlns:adec="http://schemas.microsoft.com/office/drawing/2017/decorative" val="1"/>
              </a:ext>
            </a:extLst>
          </p:cNvPr>
          <p:cNvSpPr/>
          <p:nvPr/>
        </p:nvSpPr>
        <p:spPr>
          <a:xfrm>
            <a:off x="548640" y="1005840"/>
            <a:ext cx="3931920" cy="3291840"/>
          </a:xfrm>
          <a:prstGeom prst="rect">
            <a:avLst/>
          </a:prstGeom>
          <a:solidFill>
            <a:srgbClr val="F5F6FA"/>
          </a:solidFill>
          <a:ln/>
        </p:spPr>
        <p:txBody>
          <a:bodyPr/>
          <a:lstStyle/>
          <a:p>
            <a:endParaRPr lang="en-US"/>
          </a:p>
        </p:txBody>
      </p:sp>
      <p:sp>
        <p:nvSpPr>
          <p:cNvPr id="11" name="Text 4">
            <a:extLst>
              <a:ext uri="{FF2B5EF4-FFF2-40B4-BE49-F238E27FC236}">
                <a16:creationId xmlns:a16="http://schemas.microsoft.com/office/drawing/2014/main" id="{1F563E1B-00A0-2BB5-612B-103BE9B52DDB}"/>
              </a:ext>
            </a:extLst>
          </p:cNvPr>
          <p:cNvSpPr/>
          <p:nvPr/>
        </p:nvSpPr>
        <p:spPr>
          <a:xfrm>
            <a:off x="731520" y="1051560"/>
            <a:ext cx="3657600" cy="365760"/>
          </a:xfrm>
          <a:prstGeom prst="rect">
            <a:avLst/>
          </a:prstGeom>
          <a:noFill/>
          <a:ln/>
        </p:spPr>
        <p:txBody>
          <a:bodyPr wrap="square" lIns="0" tIns="0" r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366"/>
                </a:solidFill>
                <a:effectLst/>
                <a:uLnTx/>
                <a:uFillTx/>
                <a:latin typeface="Montserrat" pitchFamily="34" charset="0"/>
                <a:ea typeface="Montserrat" pitchFamily="34" charset="-122"/>
                <a:cs typeface="Montserrat" pitchFamily="34" charset="-120"/>
              </a:rPr>
              <a:t>The Process</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Text 5">
            <a:extLst>
              <a:ext uri="{FF2B5EF4-FFF2-40B4-BE49-F238E27FC236}">
                <a16:creationId xmlns:a16="http://schemas.microsoft.com/office/drawing/2014/main" id="{8490EB4C-352C-8A70-8777-EAC8103E5E4C}"/>
              </a:ext>
            </a:extLst>
          </p:cNvPr>
          <p:cNvSpPr/>
          <p:nvPr/>
        </p:nvSpPr>
        <p:spPr>
          <a:xfrm>
            <a:off x="731520" y="1463040"/>
            <a:ext cx="3566160" cy="2560320"/>
          </a:xfrm>
          <a:prstGeom prst="rect">
            <a:avLst/>
          </a:prstGeom>
          <a:noFill/>
          <a:ln/>
        </p:spPr>
        <p:txBody>
          <a:bodyPr wrap="square" rtlCol="0" anchor="t"/>
          <a:lstStyle/>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Students choose a weekly topic in Brightspace</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Use Discussion Forum Tool</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Resources from purchased books, personal library, assigned list</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0"/>
              </a:spcAft>
              <a:buClrTx/>
              <a:buSzPct val="100000"/>
              <a:buFontTx/>
              <a:buChar char="•"/>
              <a:tabLst/>
              <a:defRPr/>
            </a:pPr>
            <a:r>
              <a:rPr kumimoji="0" lang="en-US" sz="1300" b="1" i="0" u="none" strike="noStrike" kern="1200" cap="none" spc="0" normalizeH="0" baseline="0" noProof="0" dirty="0">
                <a:ln>
                  <a:noFill/>
                </a:ln>
                <a:solidFill>
                  <a:srgbClr val="003366"/>
                </a:solidFill>
                <a:effectLst/>
                <a:uLnTx/>
                <a:uFillTx/>
                <a:latin typeface="Montserrat" pitchFamily="34" charset="0"/>
                <a:ea typeface="Montserrat" pitchFamily="34" charset="-122"/>
                <a:cs typeface="Montserrat" pitchFamily="34" charset="-120"/>
              </a:rPr>
              <a:t>Two-week cycle per assignment</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Shape 6">
            <a:extLst>
              <a:ext uri="{FF2B5EF4-FFF2-40B4-BE49-F238E27FC236}">
                <a16:creationId xmlns:a16="http://schemas.microsoft.com/office/drawing/2014/main" id="{5AEFDD4D-1972-0F8A-F455-BC477A87732D}"/>
              </a:ext>
              <a:ext uri="{C183D7F6-B498-43B3-948B-1728B52AA6E4}">
                <adec:decorative xmlns:adec="http://schemas.microsoft.com/office/drawing/2017/decorative" val="1"/>
              </a:ext>
            </a:extLst>
          </p:cNvPr>
          <p:cNvSpPr/>
          <p:nvPr/>
        </p:nvSpPr>
        <p:spPr>
          <a:xfrm>
            <a:off x="4754880" y="1005840"/>
            <a:ext cx="3931920" cy="3291840"/>
          </a:xfrm>
          <a:prstGeom prst="rect">
            <a:avLst/>
          </a:prstGeom>
          <a:solidFill>
            <a:srgbClr val="FFF8E1"/>
          </a:solidFill>
          <a:ln/>
        </p:spPr>
        <p:txBody>
          <a:bodyPr/>
          <a:lstStyle/>
          <a:p>
            <a:endParaRPr lang="en-US"/>
          </a:p>
        </p:txBody>
      </p:sp>
      <p:sp>
        <p:nvSpPr>
          <p:cNvPr id="13" name="Text 7">
            <a:extLst>
              <a:ext uri="{FF2B5EF4-FFF2-40B4-BE49-F238E27FC236}">
                <a16:creationId xmlns:a16="http://schemas.microsoft.com/office/drawing/2014/main" id="{10F002D2-66BC-DB38-2341-4ACC9E83FBF8}"/>
              </a:ext>
            </a:extLst>
          </p:cNvPr>
          <p:cNvSpPr/>
          <p:nvPr/>
        </p:nvSpPr>
        <p:spPr>
          <a:xfrm>
            <a:off x="4937760" y="1051560"/>
            <a:ext cx="3657600" cy="365760"/>
          </a:xfrm>
          <a:prstGeom prst="rect">
            <a:avLst/>
          </a:prstGeom>
          <a:noFill/>
          <a:ln/>
        </p:spPr>
        <p:txBody>
          <a:bodyPr wrap="square" lIns="0" tIns="0" r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366"/>
                </a:solidFill>
                <a:effectLst/>
                <a:uLnTx/>
                <a:uFillTx/>
                <a:latin typeface="Montserrat" pitchFamily="34" charset="0"/>
                <a:ea typeface="Montserrat" pitchFamily="34" charset="-122"/>
                <a:cs typeface="Montserrat" pitchFamily="34" charset="-120"/>
              </a:rPr>
              <a:t>Each Student Delivers:</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Text 8">
            <a:extLst>
              <a:ext uri="{FF2B5EF4-FFF2-40B4-BE49-F238E27FC236}">
                <a16:creationId xmlns:a16="http://schemas.microsoft.com/office/drawing/2014/main" id="{B3EBBEF2-A5C4-022B-BECB-AA6983F9005C}"/>
              </a:ext>
            </a:extLst>
          </p:cNvPr>
          <p:cNvSpPr/>
          <p:nvPr/>
        </p:nvSpPr>
        <p:spPr>
          <a:xfrm>
            <a:off x="4937760" y="1463040"/>
            <a:ext cx="3566160" cy="2560320"/>
          </a:xfrm>
          <a:prstGeom prst="rect">
            <a:avLst/>
          </a:prstGeom>
          <a:noFill/>
          <a:ln/>
        </p:spPr>
        <p:txBody>
          <a:bodyPr wrap="square" rtlCol="0" anchor="t"/>
          <a:lstStyle/>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Title &amp; Subject</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Main Post</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Discussion Question</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Multiple Choice Question</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PowerPoint Presentation</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Lecture Notes</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pitchFamily="34" charset="0"/>
                <a:ea typeface="Montserrat" pitchFamily="34" charset="-122"/>
                <a:cs typeface="Montserrat" pitchFamily="34" charset="-120"/>
              </a:rPr>
              <a:t>References</a:t>
            </a:r>
            <a:endParaRPr kumimoji="0" lang="en-US" sz="13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470230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F0C1F-5DC9-673B-ED24-B945CFC0DA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E9AD11-9A90-960B-9ECA-E5804AB1ACD8}"/>
              </a:ext>
            </a:extLst>
          </p:cNvPr>
          <p:cNvSpPr>
            <a:spLocks noGrp="1"/>
          </p:cNvSpPr>
          <p:nvPr>
            <p:ph type="title"/>
          </p:nvPr>
        </p:nvSpPr>
        <p:spPr/>
        <p:txBody>
          <a:bodyPr>
            <a:normAutofit fontScale="90000"/>
          </a:bodyPr>
          <a:lstStyle/>
          <a:p>
            <a:r>
              <a:rPr lang="en-US" dirty="0">
                <a:ea typeface="Calibri"/>
                <a:cs typeface="Calibri"/>
              </a:rPr>
              <a:t>Build A </a:t>
            </a:r>
            <a:r>
              <a:rPr lang="en-US">
                <a:ea typeface="Calibri"/>
                <a:cs typeface="Calibri"/>
              </a:rPr>
              <a:t>Textbook Chapter: Editing and Peer Review</a:t>
            </a:r>
            <a:endParaRPr lang="en-US" dirty="0">
              <a:ea typeface="Calibri"/>
              <a:cs typeface="Calibri"/>
            </a:endParaRPr>
          </a:p>
        </p:txBody>
      </p:sp>
      <p:sp>
        <p:nvSpPr>
          <p:cNvPr id="3" name="Content Placeholder 2">
            <a:extLst>
              <a:ext uri="{FF2B5EF4-FFF2-40B4-BE49-F238E27FC236}">
                <a16:creationId xmlns:a16="http://schemas.microsoft.com/office/drawing/2014/main" id="{5D7E3532-DC6F-B707-0122-3B54009DE56C}"/>
              </a:ext>
            </a:extLst>
          </p:cNvPr>
          <p:cNvSpPr>
            <a:spLocks noGrp="1"/>
          </p:cNvSpPr>
          <p:nvPr>
            <p:ph idx="1"/>
          </p:nvPr>
        </p:nvSpPr>
        <p:spPr>
          <a:xfrm>
            <a:off x="457200" y="1200151"/>
            <a:ext cx="7940040" cy="3394472"/>
          </a:xfrm>
        </p:spPr>
        <p:txBody>
          <a:bodyPr vert="horz" lIns="91440" tIns="45720" rIns="91440" bIns="45720" rtlCol="0" anchor="t">
            <a:normAutofit/>
          </a:bodyPr>
          <a:lstStyle/>
          <a:p>
            <a:pPr>
              <a:spcBef>
                <a:spcPts val="0"/>
              </a:spcBef>
              <a:spcAft>
                <a:spcPts val="800"/>
              </a:spcAft>
              <a:buFont typeface="Arial"/>
              <a:buChar char="•"/>
            </a:pPr>
            <a:r>
              <a:rPr lang="en-US" sz="1600" dirty="0">
                <a:solidFill>
                  <a:srgbClr val="1A1A2E"/>
                </a:solidFill>
                <a:latin typeface="Montserrat"/>
                <a:ea typeface="Calibri"/>
                <a:cs typeface="Calibri"/>
              </a:rPr>
              <a:t>Student posts are combined into Chapters, Slide Decks, and </a:t>
            </a:r>
            <a:r>
              <a:rPr lang="en-US" sz="1600" dirty="0" err="1">
                <a:solidFill>
                  <a:srgbClr val="1A1A2E"/>
                </a:solidFill>
                <a:latin typeface="Montserrat"/>
                <a:ea typeface="Calibri"/>
                <a:cs typeface="Calibri"/>
              </a:rPr>
              <a:t>TestBanks</a:t>
            </a:r>
            <a:endParaRPr lang="en-US" sz="1600" dirty="0" err="1">
              <a:solidFill>
                <a:srgbClr val="000000"/>
              </a:solidFill>
              <a:latin typeface="Montserrat"/>
              <a:ea typeface="Calibri"/>
              <a:cs typeface="Calibri"/>
            </a:endParaRPr>
          </a:p>
          <a:p>
            <a:pPr>
              <a:spcBef>
                <a:spcPts val="0"/>
              </a:spcBef>
              <a:spcAft>
                <a:spcPts val="800"/>
              </a:spcAft>
            </a:pPr>
            <a:r>
              <a:rPr lang="en-US" sz="1600">
                <a:solidFill>
                  <a:srgbClr val="1A1A2E"/>
                </a:solidFill>
                <a:latin typeface="Montserrat"/>
                <a:ea typeface="Calibri"/>
                <a:cs typeface="Calibri"/>
              </a:rPr>
              <a:t>Students edit a chapter that is not theirs:</a:t>
            </a:r>
            <a:endParaRPr lang="en-US" sz="1600">
              <a:solidFill>
                <a:srgbClr val="000000"/>
              </a:solidFill>
              <a:latin typeface="Montserrat"/>
              <a:ea typeface="Calibri"/>
              <a:cs typeface="Calibri"/>
            </a:endParaRPr>
          </a:p>
          <a:p>
            <a:pPr lvl="1">
              <a:spcBef>
                <a:spcPts val="0"/>
              </a:spcBef>
              <a:spcAft>
                <a:spcPts val="800"/>
              </a:spcAft>
              <a:buFont typeface="Courier New"/>
              <a:buChar char="o"/>
            </a:pPr>
            <a:r>
              <a:rPr lang="en-US" sz="1300">
                <a:solidFill>
                  <a:srgbClr val="1A1A2E"/>
                </a:solidFill>
                <a:latin typeface="Montserrat"/>
                <a:ea typeface="Calibri"/>
                <a:cs typeface="Calibri"/>
              </a:rPr>
              <a:t>genuine peer review</a:t>
            </a:r>
            <a:endParaRPr lang="en-US" sz="1300">
              <a:solidFill>
                <a:srgbClr val="000000"/>
              </a:solidFill>
              <a:latin typeface="Montserrat"/>
              <a:ea typeface="Calibri"/>
              <a:cs typeface="Calibri"/>
            </a:endParaRPr>
          </a:p>
          <a:p>
            <a:pPr>
              <a:spcBef>
                <a:spcPts val="0"/>
              </a:spcBef>
              <a:spcAft>
                <a:spcPts val="800"/>
              </a:spcAft>
              <a:buFont typeface="Arial"/>
              <a:buChar char="•"/>
            </a:pPr>
            <a:r>
              <a:rPr lang="en-US" sz="1600">
                <a:solidFill>
                  <a:srgbClr val="1A1A2E"/>
                </a:solidFill>
                <a:latin typeface="Montserrat"/>
                <a:ea typeface="Calibri"/>
                <a:cs typeface="Calibri"/>
              </a:rPr>
              <a:t>Turnitin tool used to verify originality and flag plagiarism</a:t>
            </a:r>
            <a:endParaRPr lang="en-US" sz="1600">
              <a:solidFill>
                <a:srgbClr val="000000"/>
              </a:solidFill>
              <a:latin typeface="Montserrat"/>
              <a:ea typeface="Calibri"/>
              <a:cs typeface="Calibri"/>
            </a:endParaRPr>
          </a:p>
          <a:p>
            <a:pPr>
              <a:spcBef>
                <a:spcPts val="0"/>
              </a:spcBef>
              <a:spcAft>
                <a:spcPts val="800"/>
              </a:spcAft>
              <a:buFont typeface="Arial"/>
              <a:buChar char="•"/>
            </a:pPr>
            <a:r>
              <a:rPr lang="en-US" sz="1600">
                <a:solidFill>
                  <a:srgbClr val="1A1A2E"/>
                </a:solidFill>
                <a:latin typeface="Montserrat"/>
                <a:ea typeface="Calibri"/>
                <a:cs typeface="Calibri"/>
              </a:rPr>
              <a:t>Student feedback combined with instructor feedback iteratively</a:t>
            </a:r>
            <a:endParaRPr lang="en-US" sz="1600">
              <a:solidFill>
                <a:srgbClr val="000000"/>
              </a:solidFill>
              <a:latin typeface="Montserrat"/>
              <a:ea typeface="Calibri"/>
              <a:cs typeface="Calibri"/>
            </a:endParaRPr>
          </a:p>
          <a:p>
            <a:pPr>
              <a:spcBef>
                <a:spcPts val="0"/>
              </a:spcBef>
              <a:spcAft>
                <a:spcPts val="800"/>
              </a:spcAft>
              <a:buFont typeface="Arial"/>
              <a:buChar char="•"/>
            </a:pPr>
            <a:r>
              <a:rPr lang="en-US" sz="1600" dirty="0">
                <a:solidFill>
                  <a:srgbClr val="1A1A2E"/>
                </a:solidFill>
                <a:latin typeface="Montserrat"/>
                <a:ea typeface="Calibri"/>
                <a:cs typeface="Calibri"/>
              </a:rPr>
              <a:t>Books are required to be returned after editing process</a:t>
            </a:r>
            <a:endParaRPr lang="en-US" sz="1600" dirty="0">
              <a:solidFill>
                <a:srgbClr val="000000"/>
              </a:solidFill>
              <a:latin typeface="Montserrat"/>
              <a:ea typeface="Calibri"/>
              <a:cs typeface="Calibri"/>
            </a:endParaRPr>
          </a:p>
          <a:p>
            <a:pPr>
              <a:spcBef>
                <a:spcPts val="0"/>
              </a:spcBef>
              <a:spcAft>
                <a:spcPts val="800"/>
              </a:spcAft>
              <a:buFont typeface="Arial"/>
              <a:buChar char="•"/>
            </a:pPr>
            <a:r>
              <a:rPr lang="en-US" sz="1600" dirty="0">
                <a:solidFill>
                  <a:srgbClr val="1A1A2E"/>
                </a:solidFill>
                <a:latin typeface="Montserrat"/>
                <a:ea typeface="Calibri"/>
                <a:cs typeface="Calibri"/>
              </a:rPr>
              <a:t>Don’t stress about perfection </a:t>
            </a:r>
            <a:endParaRPr lang="en-US" dirty="0"/>
          </a:p>
        </p:txBody>
      </p:sp>
    </p:spTree>
    <p:extLst>
      <p:ext uri="{BB962C8B-B14F-4D97-AF65-F5344CB8AC3E}">
        <p14:creationId xmlns:p14="http://schemas.microsoft.com/office/powerpoint/2010/main" val="16090870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BB18A-1DF0-351A-FB46-44511A5F8E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7AE5E9-AE0D-3E43-3181-5665546D2CE2}"/>
              </a:ext>
            </a:extLst>
          </p:cNvPr>
          <p:cNvSpPr>
            <a:spLocks noGrp="1"/>
          </p:cNvSpPr>
          <p:nvPr>
            <p:ph type="title"/>
          </p:nvPr>
        </p:nvSpPr>
        <p:spPr/>
        <p:txBody>
          <a:bodyPr/>
          <a:lstStyle/>
          <a:p>
            <a:r>
              <a:rPr lang="en-US">
                <a:ea typeface="Calibri"/>
                <a:cs typeface="Calibri"/>
              </a:rPr>
              <a:t>It Required A lot More Help</a:t>
            </a:r>
            <a:endParaRPr lang="en-US" dirty="0">
              <a:ea typeface="Calibri"/>
              <a:cs typeface="Calibri"/>
            </a:endParaRPr>
          </a:p>
        </p:txBody>
      </p:sp>
      <p:sp>
        <p:nvSpPr>
          <p:cNvPr id="7" name="Shape 3">
            <a:extLst>
              <a:ext uri="{FF2B5EF4-FFF2-40B4-BE49-F238E27FC236}">
                <a16:creationId xmlns:a16="http://schemas.microsoft.com/office/drawing/2014/main" id="{DEAE49B4-E089-13A6-26CF-A6493D3F3EF5}"/>
              </a:ext>
              <a:ext uri="{C183D7F6-B498-43B3-948B-1728B52AA6E4}">
                <adec:decorative xmlns:adec="http://schemas.microsoft.com/office/drawing/2017/decorative" val="1"/>
              </a:ext>
            </a:extLst>
          </p:cNvPr>
          <p:cNvSpPr/>
          <p:nvPr/>
        </p:nvSpPr>
        <p:spPr>
          <a:xfrm>
            <a:off x="548640" y="1005840"/>
            <a:ext cx="3931920" cy="3291840"/>
          </a:xfrm>
          <a:prstGeom prst="rect">
            <a:avLst/>
          </a:prstGeom>
          <a:solidFill>
            <a:srgbClr val="F5F6FA"/>
          </a:solidFill>
          <a:ln/>
        </p:spPr>
        <p:txBody>
          <a:bodyPr/>
          <a:lstStyle/>
          <a:p>
            <a:endParaRPr lang="en-US"/>
          </a:p>
        </p:txBody>
      </p:sp>
      <p:sp>
        <p:nvSpPr>
          <p:cNvPr id="9" name="Shape 6">
            <a:extLst>
              <a:ext uri="{FF2B5EF4-FFF2-40B4-BE49-F238E27FC236}">
                <a16:creationId xmlns:a16="http://schemas.microsoft.com/office/drawing/2014/main" id="{FAEBBBDF-A592-1864-33B8-E0E5D8E92420}"/>
              </a:ext>
              <a:ext uri="{C183D7F6-B498-43B3-948B-1728B52AA6E4}">
                <adec:decorative xmlns:adec="http://schemas.microsoft.com/office/drawing/2017/decorative" val="1"/>
              </a:ext>
            </a:extLst>
          </p:cNvPr>
          <p:cNvSpPr/>
          <p:nvPr/>
        </p:nvSpPr>
        <p:spPr>
          <a:xfrm>
            <a:off x="4754880" y="1005840"/>
            <a:ext cx="3931920" cy="3291840"/>
          </a:xfrm>
          <a:prstGeom prst="rect">
            <a:avLst/>
          </a:prstGeom>
          <a:solidFill>
            <a:srgbClr val="FFF8E1"/>
          </a:solidFill>
          <a:ln/>
        </p:spPr>
        <p:txBody>
          <a:bodyPr/>
          <a:lstStyle/>
          <a:p>
            <a:endParaRPr lang="en-US"/>
          </a:p>
        </p:txBody>
      </p:sp>
      <p:sp>
        <p:nvSpPr>
          <p:cNvPr id="15" name="Text 5">
            <a:extLst>
              <a:ext uri="{FF2B5EF4-FFF2-40B4-BE49-F238E27FC236}">
                <a16:creationId xmlns:a16="http://schemas.microsoft.com/office/drawing/2014/main" id="{9ADC21CD-A957-5B1A-685A-83D5BEC6B4C6}"/>
              </a:ext>
            </a:extLst>
          </p:cNvPr>
          <p:cNvSpPr/>
          <p:nvPr/>
        </p:nvSpPr>
        <p:spPr>
          <a:xfrm>
            <a:off x="731520" y="1463040"/>
            <a:ext cx="3566160" cy="2560320"/>
          </a:xfrm>
          <a:prstGeom prst="rect">
            <a:avLst/>
          </a:prstGeom>
          <a:noFill/>
          <a:ln/>
        </p:spPr>
        <p:txBody>
          <a:bodyPr wrap="square" lIns="91440" tIns="45720" rIns="91440" bIns="45720" rtlCol="0" anchor="t"/>
          <a:lstStyle/>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r>
              <a:rPr kumimoji="0" lang="en-US" sz="1300" b="0" i="0" u="none" strike="noStrike" kern="1200" cap="none" spc="0" normalizeH="0" baseline="0" noProof="0">
                <a:ln>
                  <a:noFill/>
                </a:ln>
                <a:solidFill>
                  <a:srgbClr val="1A1A2E"/>
                </a:solidFill>
                <a:effectLst/>
                <a:uLnTx/>
                <a:uFillTx/>
                <a:latin typeface="Montserrat"/>
                <a:ea typeface="+mn-ea"/>
                <a:cs typeface="+mn-cs"/>
              </a:rPr>
              <a:t>2 MBA Capstone Students</a:t>
            </a:r>
          </a:p>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r>
              <a:rPr kumimoji="0" lang="en-US" sz="1300" b="0" i="0" u="none" strike="noStrike" kern="1200" cap="none" spc="0" normalizeH="0" baseline="0" noProof="0">
                <a:ln>
                  <a:noFill/>
                </a:ln>
                <a:solidFill>
                  <a:srgbClr val="1A1A2E"/>
                </a:solidFill>
                <a:effectLst/>
                <a:uLnTx/>
                <a:uFillTx/>
                <a:latin typeface="Montserrat"/>
                <a:ea typeface="+mn-ea"/>
                <a:cs typeface="+mn-cs"/>
              </a:rPr>
              <a:t>University Communications</a:t>
            </a:r>
            <a:endParaRPr kumimoji="0" lang="en-US" sz="1300" b="0" i="0" u="none" strike="noStrike" kern="1200" cap="none" spc="0" normalizeH="0" baseline="0" noProof="0" dirty="0">
              <a:ln>
                <a:noFill/>
              </a:ln>
              <a:solidFill>
                <a:srgbClr val="1A1A2E"/>
              </a:solidFill>
              <a:effectLst/>
              <a:uLnTx/>
              <a:uFillTx/>
              <a:latin typeface="Montserrat"/>
              <a:ea typeface="+mn-ea"/>
              <a:cs typeface="+mn-cs"/>
            </a:endParaRPr>
          </a:p>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r>
              <a:rPr kumimoji="0" lang="en-US" sz="1300" b="0" i="0" u="none" strike="noStrike" kern="1200" cap="none" spc="0" normalizeH="0" baseline="0" noProof="0">
                <a:ln>
                  <a:noFill/>
                </a:ln>
                <a:solidFill>
                  <a:srgbClr val="1A1A2E"/>
                </a:solidFill>
                <a:effectLst/>
                <a:uLnTx/>
                <a:uFillTx/>
                <a:latin typeface="Montserrat"/>
                <a:ea typeface="+mn-ea"/>
                <a:cs typeface="+mn-cs"/>
              </a:rPr>
              <a:t>3 English Writing Students</a:t>
            </a:r>
            <a:endParaRPr kumimoji="0" lang="en-US" sz="1300" b="0" i="0" u="none" strike="noStrike" kern="1200" cap="none" spc="0" normalizeH="0" baseline="0" noProof="0" dirty="0">
              <a:ln>
                <a:noFill/>
              </a:ln>
              <a:solidFill>
                <a:srgbClr val="1A1A2E"/>
              </a:solidFill>
              <a:effectLst/>
              <a:uLnTx/>
              <a:uFillTx/>
              <a:latin typeface="Montserrat"/>
              <a:ea typeface="+mn-ea"/>
              <a:cs typeface="+mn-cs"/>
            </a:endParaRPr>
          </a:p>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endParaRPr kumimoji="0" lang="en-US" sz="1300" b="0" i="0" u="none" strike="noStrike" kern="1200" cap="none" spc="0" normalizeH="0" baseline="0" noProof="0" dirty="0">
              <a:ln>
                <a:noFill/>
              </a:ln>
              <a:solidFill>
                <a:srgbClr val="1A1A2E"/>
              </a:solidFill>
              <a:effectLst/>
              <a:uLnTx/>
              <a:uFillTx/>
              <a:latin typeface="Montserrat"/>
              <a:ea typeface="+mn-ea"/>
              <a:cs typeface="+mn-cs"/>
            </a:endParaRPr>
          </a:p>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r>
              <a:rPr kumimoji="0" lang="en-US" sz="1300" b="1" i="0" u="none" strike="noStrike" kern="1200" cap="none" spc="0" normalizeH="0" baseline="0" noProof="0">
                <a:ln>
                  <a:noFill/>
                </a:ln>
                <a:solidFill>
                  <a:srgbClr val="1A1A2E"/>
                </a:solidFill>
                <a:effectLst/>
                <a:uLnTx/>
                <a:uFillTx/>
                <a:latin typeface="Montserrat"/>
                <a:ea typeface="+mn-ea"/>
                <a:cs typeface="+mn-cs"/>
              </a:rPr>
              <a:t>All student authors got a publication</a:t>
            </a:r>
          </a:p>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endParaRPr kumimoji="0" lang="en-US" sz="1300" b="0" i="0" u="none" strike="noStrike" kern="1200" cap="none" spc="0" normalizeH="0" baseline="0" noProof="0" dirty="0">
              <a:ln>
                <a:noFill/>
              </a:ln>
              <a:solidFill>
                <a:srgbClr val="1A1A2E"/>
              </a:solidFill>
              <a:effectLst/>
              <a:uLnTx/>
              <a:uFillTx/>
              <a:latin typeface="Montserrat"/>
              <a:ea typeface="+mn-ea"/>
              <a:cs typeface="+mn-cs"/>
            </a:endParaRPr>
          </a:p>
        </p:txBody>
      </p:sp>
      <p:sp>
        <p:nvSpPr>
          <p:cNvPr id="17" name="Text 8">
            <a:extLst>
              <a:ext uri="{FF2B5EF4-FFF2-40B4-BE49-F238E27FC236}">
                <a16:creationId xmlns:a16="http://schemas.microsoft.com/office/drawing/2014/main" id="{BD129E6E-39F1-20A8-7EB2-83EC53020340}"/>
              </a:ext>
            </a:extLst>
          </p:cNvPr>
          <p:cNvSpPr/>
          <p:nvPr/>
        </p:nvSpPr>
        <p:spPr>
          <a:xfrm>
            <a:off x="4937760" y="1463040"/>
            <a:ext cx="3566160" cy="2560320"/>
          </a:xfrm>
          <a:prstGeom prst="rect">
            <a:avLst/>
          </a:prstGeom>
          <a:noFill/>
          <a:ln/>
        </p:spPr>
        <p:txBody>
          <a:bodyPr wrap="square" lIns="91440" tIns="45720" rIns="91440" bIns="45720" rtlCol="0" anchor="t"/>
          <a:lstStyle/>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a:ln>
                  <a:noFill/>
                </a:ln>
                <a:solidFill>
                  <a:srgbClr val="1A1A2E"/>
                </a:solidFill>
                <a:effectLst/>
                <a:uLnTx/>
                <a:uFillTx/>
                <a:latin typeface="Montserrat"/>
                <a:ea typeface="Calibri"/>
                <a:cs typeface="Calibri"/>
              </a:rPr>
              <a:t>Editing, copyright permissions</a:t>
            </a:r>
            <a:endParaRPr kumimoji="0" lang="en-US" sz="1300" b="0" i="0" u="none" strike="noStrike" kern="1200" cap="none" spc="0" normalizeH="0" baseline="0" noProof="0" dirty="0">
              <a:ln>
                <a:noFill/>
              </a:ln>
              <a:solidFill>
                <a:srgbClr val="1A1A2E"/>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a:ln>
                  <a:noFill/>
                </a:ln>
                <a:solidFill>
                  <a:srgbClr val="1A1A2E"/>
                </a:solidFill>
                <a:effectLst/>
                <a:uLnTx/>
                <a:uFillTx/>
                <a:latin typeface="Montserrat"/>
                <a:ea typeface="Calibri"/>
                <a:cs typeface="Calibri"/>
              </a:rPr>
              <a:t>Professional editing</a:t>
            </a:r>
            <a:endParaRPr kumimoji="0" lang="en-US" sz="1300" b="0" i="0" u="none" strike="noStrike" kern="1200" cap="none" spc="0" normalizeH="0" baseline="0" noProof="0" dirty="0">
              <a:ln>
                <a:noFill/>
              </a:ln>
              <a:solidFill>
                <a:srgbClr val="1A1A2E"/>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a:ea typeface="Calibri"/>
                <a:cs typeface="Calibri"/>
              </a:rPr>
              <a:t>Reference </a:t>
            </a:r>
            <a:r>
              <a:rPr kumimoji="0" lang="en-US" sz="1300" b="0" i="0" u="none" strike="noStrike" kern="1200" cap="none" spc="0" normalizeH="0" baseline="0" noProof="0">
                <a:ln>
                  <a:noFill/>
                </a:ln>
                <a:solidFill>
                  <a:srgbClr val="1A1A2E"/>
                </a:solidFill>
                <a:effectLst/>
                <a:uLnTx/>
                <a:uFillTx/>
                <a:latin typeface="Montserrat"/>
                <a:ea typeface="Calibri"/>
                <a:cs typeface="Calibri"/>
              </a:rPr>
              <a:t>alignment</a:t>
            </a:r>
            <a:r>
              <a:rPr kumimoji="0" lang="en-US" sz="1300" b="0" i="0" u="none" strike="noStrike" kern="1200" cap="none" spc="0" normalizeH="0" baseline="0" noProof="0" dirty="0">
                <a:ln>
                  <a:noFill/>
                </a:ln>
                <a:solidFill>
                  <a:srgbClr val="1A1A2E"/>
                </a:solidFill>
                <a:effectLst/>
                <a:uLnTx/>
                <a:uFillTx/>
                <a:latin typeface="Montserrat"/>
                <a:ea typeface="Calibri"/>
                <a:cs typeface="Calibri"/>
              </a:rPr>
              <a:t> and check</a:t>
            </a: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endParaRPr kumimoji="0" lang="en-US" sz="1300" b="0" i="0" u="none" strike="noStrike" kern="1200" cap="none" spc="0" normalizeH="0" baseline="0" noProof="0" dirty="0">
              <a:ln>
                <a:noFill/>
              </a:ln>
              <a:solidFill>
                <a:srgbClr val="1A1A2E"/>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r>
              <a:rPr kumimoji="0" lang="en-US" sz="1300" b="0" i="0" u="none" strike="noStrike" kern="1200" cap="none" spc="0" normalizeH="0" baseline="0" noProof="0" dirty="0">
                <a:ln>
                  <a:noFill/>
                </a:ln>
                <a:solidFill>
                  <a:srgbClr val="1A1A2E"/>
                </a:solidFill>
                <a:effectLst/>
                <a:uLnTx/>
                <a:uFillTx/>
                <a:latin typeface="Montserrat"/>
                <a:ea typeface="Calibri"/>
                <a:cs typeface="Calibri"/>
              </a:rPr>
              <a:t>All MBA students received a copy of the </a:t>
            </a:r>
            <a:r>
              <a:rPr kumimoji="0" lang="en-US" sz="1300" b="0" i="0" u="none" strike="noStrike" kern="1200" cap="none" spc="0" normalizeH="0" baseline="0" noProof="0">
                <a:ln>
                  <a:noFill/>
                </a:ln>
                <a:solidFill>
                  <a:srgbClr val="1A1A2E"/>
                </a:solidFill>
                <a:effectLst/>
                <a:uLnTx/>
                <a:uFillTx/>
                <a:latin typeface="Montserrat"/>
                <a:ea typeface="Calibri"/>
                <a:cs typeface="Calibri"/>
              </a:rPr>
              <a:t>textbook</a:t>
            </a:r>
            <a:endParaRPr kumimoji="0" lang="en-US" sz="1300" b="0" i="0" u="none" strike="noStrike" kern="1200" cap="none" spc="0" normalizeH="0" baseline="0" noProof="0" dirty="0">
              <a:ln>
                <a:noFill/>
              </a:ln>
              <a:solidFill>
                <a:srgbClr val="1A1A2E"/>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endParaRPr kumimoji="0" lang="en-US" sz="1300" b="0" i="0" u="none" strike="noStrike" kern="1200" cap="none" spc="0" normalizeH="0" baseline="0" noProof="0" dirty="0">
              <a:ln>
                <a:noFill/>
              </a:ln>
              <a:solidFill>
                <a:srgbClr val="1A1A2E"/>
              </a:solidFill>
              <a:effectLst/>
              <a:uLnTx/>
              <a:uFillTx/>
              <a:latin typeface="Montserrat"/>
              <a:ea typeface="Calibri"/>
              <a:cs typeface="Calibri"/>
            </a:endParaRPr>
          </a:p>
        </p:txBody>
      </p:sp>
    </p:spTree>
    <p:extLst>
      <p:ext uri="{BB962C8B-B14F-4D97-AF65-F5344CB8AC3E}">
        <p14:creationId xmlns:p14="http://schemas.microsoft.com/office/powerpoint/2010/main" val="15490095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8AEAB-1249-6245-4D2B-C0D15FFCB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41FCCB-8458-1DB5-1999-6BF73ACC126C}"/>
              </a:ext>
            </a:extLst>
          </p:cNvPr>
          <p:cNvSpPr>
            <a:spLocks noGrp="1"/>
          </p:cNvSpPr>
          <p:nvPr>
            <p:ph type="title"/>
          </p:nvPr>
        </p:nvSpPr>
        <p:spPr/>
        <p:txBody>
          <a:bodyPr>
            <a:normAutofit/>
          </a:bodyPr>
          <a:lstStyle/>
          <a:p>
            <a:r>
              <a:rPr lang="en-US">
                <a:ea typeface="Calibri"/>
                <a:cs typeface="Calibri"/>
              </a:rPr>
              <a:t>A Natural Life of Its Own</a:t>
            </a:r>
            <a:endParaRPr lang="en-US" dirty="0">
              <a:ea typeface="Calibri"/>
              <a:cs typeface="Calibri"/>
            </a:endParaRPr>
          </a:p>
        </p:txBody>
      </p:sp>
      <p:sp>
        <p:nvSpPr>
          <p:cNvPr id="3" name="Content Placeholder 2">
            <a:extLst>
              <a:ext uri="{FF2B5EF4-FFF2-40B4-BE49-F238E27FC236}">
                <a16:creationId xmlns:a16="http://schemas.microsoft.com/office/drawing/2014/main" id="{7B6A0EE8-33B1-2067-953B-43FE11B70976}"/>
              </a:ext>
            </a:extLst>
          </p:cNvPr>
          <p:cNvSpPr>
            <a:spLocks noGrp="1"/>
          </p:cNvSpPr>
          <p:nvPr>
            <p:ph idx="1"/>
          </p:nvPr>
        </p:nvSpPr>
        <p:spPr>
          <a:xfrm>
            <a:off x="457200" y="1200151"/>
            <a:ext cx="7940040" cy="3394472"/>
          </a:xfrm>
        </p:spPr>
        <p:txBody>
          <a:bodyPr vert="horz" lIns="91440" tIns="45720" rIns="91440" bIns="45720" rtlCol="0" anchor="t">
            <a:normAutofit/>
          </a:bodyPr>
          <a:lstStyle/>
          <a:p>
            <a:pPr>
              <a:spcBef>
                <a:spcPts val="0"/>
              </a:spcBef>
              <a:spcAft>
                <a:spcPts val="800"/>
              </a:spcAft>
              <a:buFont typeface="Arial"/>
              <a:buChar char="•"/>
            </a:pPr>
            <a:endParaRPr lang="en-US" sz="1600" dirty="0">
              <a:solidFill>
                <a:srgbClr val="1A1A2E"/>
              </a:solidFill>
              <a:latin typeface="Montserrat"/>
              <a:ea typeface="Calibri"/>
              <a:cs typeface="Calibri"/>
            </a:endParaRPr>
          </a:p>
          <a:p>
            <a:pPr>
              <a:spcBef>
                <a:spcPts val="0"/>
              </a:spcBef>
              <a:buFont typeface="Arial,Sans-Serif"/>
            </a:pPr>
            <a:r>
              <a:rPr lang="en-US" sz="1600">
                <a:solidFill>
                  <a:srgbClr val="000000"/>
                </a:solidFill>
                <a:latin typeface="Montserrat"/>
                <a:ea typeface="Calibri"/>
                <a:cs typeface="Calibri"/>
              </a:rPr>
              <a:t>We have a student building PowerPoint presentations for the project</a:t>
            </a:r>
          </a:p>
          <a:p>
            <a:pPr>
              <a:spcBef>
                <a:spcPts val="0"/>
              </a:spcBef>
              <a:buFont typeface="Arial,Sans-Serif"/>
            </a:pPr>
            <a:endParaRPr lang="en-US" sz="1600" dirty="0">
              <a:solidFill>
                <a:srgbClr val="000000"/>
              </a:solidFill>
              <a:latin typeface="Montserrat"/>
              <a:ea typeface="Calibri"/>
              <a:cs typeface="Calibri"/>
            </a:endParaRPr>
          </a:p>
          <a:p>
            <a:pPr>
              <a:spcBef>
                <a:spcPts val="0"/>
              </a:spcBef>
              <a:buFont typeface="Arial,Sans-Serif"/>
            </a:pPr>
            <a:r>
              <a:rPr lang="en-US" sz="1600">
                <a:solidFill>
                  <a:srgbClr val="000000"/>
                </a:solidFill>
                <a:latin typeface="Montserrat"/>
                <a:ea typeface="Calibri"/>
                <a:cs typeface="Calibri"/>
              </a:rPr>
              <a:t>We will have English students edit it one more time for us</a:t>
            </a:r>
          </a:p>
          <a:p>
            <a:pPr>
              <a:spcBef>
                <a:spcPts val="0"/>
              </a:spcBef>
              <a:buFont typeface="Arial,Sans-Serif"/>
            </a:pPr>
            <a:endParaRPr lang="en-US" sz="1600" dirty="0">
              <a:solidFill>
                <a:srgbClr val="000000"/>
              </a:solidFill>
              <a:latin typeface="Montserrat"/>
              <a:ea typeface="Calibri"/>
              <a:cs typeface="Calibri"/>
            </a:endParaRPr>
          </a:p>
          <a:p>
            <a:pPr>
              <a:spcBef>
                <a:spcPts val="0"/>
              </a:spcBef>
              <a:buFont typeface="Arial,Sans-Serif"/>
            </a:pPr>
            <a:r>
              <a:rPr lang="en-US" sz="1600">
                <a:solidFill>
                  <a:srgbClr val="000000"/>
                </a:solidFill>
                <a:latin typeface="Montserrat"/>
                <a:ea typeface="Calibri"/>
                <a:cs typeface="Calibri"/>
              </a:rPr>
              <a:t>We are recruiting help to make activities and text bank</a:t>
            </a:r>
          </a:p>
          <a:p>
            <a:pPr>
              <a:spcBef>
                <a:spcPts val="0"/>
              </a:spcBef>
              <a:buFont typeface="Arial,Sans-Serif"/>
            </a:pPr>
            <a:endParaRPr lang="en-US" sz="1600" dirty="0">
              <a:solidFill>
                <a:srgbClr val="000000"/>
              </a:solidFill>
              <a:latin typeface="Montserrat"/>
              <a:ea typeface="Calibri"/>
              <a:cs typeface="Calibri"/>
            </a:endParaRPr>
          </a:p>
          <a:p>
            <a:pPr>
              <a:spcBef>
                <a:spcPts val="0"/>
              </a:spcBef>
              <a:buFont typeface="Arial,Sans-Serif"/>
            </a:pPr>
            <a:r>
              <a:rPr lang="en-US" sz="1600">
                <a:solidFill>
                  <a:srgbClr val="000000"/>
                </a:solidFill>
                <a:latin typeface="Montserrat"/>
                <a:ea typeface="Calibri"/>
                <a:cs typeface="Calibri"/>
              </a:rPr>
              <a:t>Lead to Grant Opportunity </a:t>
            </a:r>
            <a:endParaRPr lang="en-US"/>
          </a:p>
        </p:txBody>
      </p:sp>
    </p:spTree>
    <p:extLst>
      <p:ext uri="{BB962C8B-B14F-4D97-AF65-F5344CB8AC3E}">
        <p14:creationId xmlns:p14="http://schemas.microsoft.com/office/powerpoint/2010/main" val="599914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Grant Goals</a:t>
            </a:r>
          </a:p>
        </p:txBody>
      </p:sp>
      <p:sp>
        <p:nvSpPr>
          <p:cNvPr id="3" name="Content Placeholder 2"/>
          <p:cNvSpPr>
            <a:spLocks noGrp="1"/>
          </p:cNvSpPr>
          <p:nvPr>
            <p:ph idx="1"/>
          </p:nvPr>
        </p:nvSpPr>
        <p:spPr/>
        <p:txBody>
          <a:bodyPr/>
          <a:lstStyle/>
          <a:p>
            <a:pPr lvl="0"/>
            <a:r>
              <a:t>Expand the number of Business Administration core courses using OER from 7 to 12</a:t>
            </a:r>
          </a:p>
          <a:p>
            <a:pPr lvl="0"/>
            <a:r>
              <a:t>Create a redistributable open-pedagogy course framework</a:t>
            </a:r>
          </a:p>
          <a:p>
            <a:pPr lvl="0"/>
            <a:r>
              <a:t>Improve adoptability of OER at Shepherd &amp; beyond via content packaging &amp; use of the Brightspace LOR</a:t>
            </a:r>
          </a:p>
          <a:p>
            <a:pPr lvl="0"/>
            <a:r>
              <a:t>Develop training materials for faculty &amp; staff at Shepherd &amp; beyond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9C3A8-9461-7C91-BA28-6906C672E4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29FE8E-C7DC-467F-DC42-4DE36B725067}"/>
              </a:ext>
            </a:extLst>
          </p:cNvPr>
          <p:cNvSpPr>
            <a:spLocks noGrp="1"/>
          </p:cNvSpPr>
          <p:nvPr>
            <p:ph type="title"/>
          </p:nvPr>
        </p:nvSpPr>
        <p:spPr/>
        <p:txBody>
          <a:bodyPr/>
          <a:lstStyle/>
          <a:p>
            <a:r>
              <a:rPr lang="en-US">
                <a:ea typeface="Calibri"/>
                <a:cs typeface="Calibri"/>
              </a:rPr>
              <a:t>Win-Win</a:t>
            </a:r>
            <a:endParaRPr lang="en-US" dirty="0">
              <a:ea typeface="Calibri"/>
              <a:cs typeface="Calibri"/>
            </a:endParaRPr>
          </a:p>
        </p:txBody>
      </p:sp>
      <p:sp>
        <p:nvSpPr>
          <p:cNvPr id="7" name="Shape 3">
            <a:extLst>
              <a:ext uri="{FF2B5EF4-FFF2-40B4-BE49-F238E27FC236}">
                <a16:creationId xmlns:a16="http://schemas.microsoft.com/office/drawing/2014/main" id="{FBD39A12-FB41-6B9E-509B-B13482ACEC2F}"/>
              </a:ext>
              <a:ext uri="{C183D7F6-B498-43B3-948B-1728B52AA6E4}">
                <adec:decorative xmlns:adec="http://schemas.microsoft.com/office/drawing/2017/decorative" val="1"/>
              </a:ext>
            </a:extLst>
          </p:cNvPr>
          <p:cNvSpPr/>
          <p:nvPr/>
        </p:nvSpPr>
        <p:spPr>
          <a:xfrm>
            <a:off x="548640" y="1005840"/>
            <a:ext cx="3931920" cy="3291840"/>
          </a:xfrm>
          <a:prstGeom prst="rect">
            <a:avLst/>
          </a:prstGeom>
          <a:solidFill>
            <a:srgbClr val="F5F6FA"/>
          </a:solidFill>
          <a:ln/>
        </p:spPr>
        <p:txBody>
          <a:bodyPr/>
          <a:lstStyle/>
          <a:p>
            <a:endParaRPr lang="en-US"/>
          </a:p>
        </p:txBody>
      </p:sp>
      <p:sp>
        <p:nvSpPr>
          <p:cNvPr id="15" name="Text 5">
            <a:extLst>
              <a:ext uri="{FF2B5EF4-FFF2-40B4-BE49-F238E27FC236}">
                <a16:creationId xmlns:a16="http://schemas.microsoft.com/office/drawing/2014/main" id="{038B41C5-2054-C2C1-52AC-60CBE6DA222E}"/>
              </a:ext>
            </a:extLst>
          </p:cNvPr>
          <p:cNvSpPr/>
          <p:nvPr/>
        </p:nvSpPr>
        <p:spPr>
          <a:xfrm>
            <a:off x="731520" y="1463040"/>
            <a:ext cx="3566160" cy="2560320"/>
          </a:xfrm>
          <a:prstGeom prst="rect">
            <a:avLst/>
          </a:prstGeom>
          <a:noFill/>
          <a:ln/>
        </p:spPr>
        <p:txBody>
          <a:bodyPr wrap="square" lIns="91440" tIns="45720" rIns="91440" bIns="45720" rtlCol="0" anchor="t"/>
          <a:lstStyle/>
          <a:p>
            <a:pPr marL="0" marR="0" lvl="0" indent="0" algn="l" defTabSz="457200" rtl="0" eaLnBrk="1" fontAlgn="auto" latinLnBrk="0" hangingPunct="1">
              <a:lnSpc>
                <a:spcPct val="100000"/>
              </a:lnSpc>
              <a:spcBef>
                <a:spcPts val="0"/>
              </a:spcBef>
              <a:spcAft>
                <a:spcPts val="600"/>
              </a:spcAft>
              <a:buClrTx/>
              <a:buSzPct val="100000"/>
              <a:buFontTx/>
              <a:buNone/>
              <a:tabLst/>
              <a:defRPr/>
            </a:pPr>
            <a:r>
              <a:rPr kumimoji="0" lang="en-US" sz="1400" b="1" i="0" u="none" strike="noStrike" kern="1200" cap="none" spc="0" normalizeH="0" baseline="0" noProof="0">
                <a:ln>
                  <a:noFill/>
                </a:ln>
                <a:solidFill>
                  <a:srgbClr val="1A1A2E"/>
                </a:solidFill>
                <a:effectLst/>
                <a:uLnTx/>
                <a:uFillTx/>
                <a:latin typeface="Montserrat"/>
                <a:ea typeface="+mn-ea"/>
                <a:cs typeface="+mn-cs"/>
              </a:rPr>
              <a:t>What Students Get:</a:t>
            </a:r>
            <a:endParaRPr kumimoji="0" lang="en-US" sz="1800" b="0" i="0" u="none" strike="noStrike" kern="1200" cap="none" spc="0" normalizeH="0" baseline="0" noProof="0">
              <a:ln>
                <a:noFill/>
              </a:ln>
              <a:solidFill>
                <a:prstClr val="black"/>
              </a:solidFill>
              <a:effectLst/>
              <a:uLnTx/>
              <a:uFillTx/>
              <a:latin typeface="Calibri"/>
              <a:ea typeface="+mn-ea"/>
              <a:cs typeface="+mn-cs"/>
            </a:endParaRPr>
          </a:p>
          <a:p>
            <a:pPr marL="0" marR="0" lvl="0" indent="0" algn="l" defTabSz="457200" rtl="0" eaLnBrk="1" fontAlgn="auto" latinLnBrk="0" hangingPunct="1">
              <a:lnSpc>
                <a:spcPct val="100000"/>
              </a:lnSpc>
              <a:spcBef>
                <a:spcPts val="0"/>
              </a:spcBef>
              <a:spcAft>
                <a:spcPts val="600"/>
              </a:spcAft>
              <a:buClrTx/>
              <a:buSzTx/>
              <a:buFontTx/>
              <a:buNone/>
              <a:tabLst/>
              <a:defRPr/>
            </a:pPr>
            <a:endParaRPr kumimoji="0" lang="en-US" sz="1400" b="1" i="0" u="none" strike="noStrike" kern="1200" cap="none" spc="0" normalizeH="0" baseline="0" noProof="0" dirty="0">
              <a:ln>
                <a:noFill/>
              </a:ln>
              <a:solidFill>
                <a:srgbClr val="1A1A2E"/>
              </a:solidFill>
              <a:effectLst/>
              <a:uLnTx/>
              <a:uFillTx/>
              <a:latin typeface="Montserrat"/>
              <a:ea typeface="+mn-ea"/>
              <a:cs typeface="+mn-cs"/>
            </a:endParaRPr>
          </a:p>
          <a:p>
            <a:pPr marL="342900" marR="0" lvl="0" indent="-342900" algn="l" defTabSz="457200" rtl="0" eaLnBrk="1" fontAlgn="auto" latinLnBrk="0" hangingPunct="1">
              <a:lnSpc>
                <a:spcPct val="100000"/>
              </a:lnSpc>
              <a:spcBef>
                <a:spcPts val="0"/>
              </a:spcBef>
              <a:spcAft>
                <a:spcPts val="600"/>
              </a:spcAft>
              <a:buClrTx/>
              <a:buSzPct val="100000"/>
              <a:buFont typeface="Arial"/>
              <a:buChar char="•"/>
              <a:tabLst/>
              <a:defRPr/>
            </a:pPr>
            <a:r>
              <a:rPr kumimoji="0" lang="en-US" sz="1400" b="0" i="0" u="none" strike="noStrike" kern="1200" cap="none" spc="0" normalizeH="0" baseline="0" noProof="0">
                <a:ln>
                  <a:noFill/>
                </a:ln>
                <a:solidFill>
                  <a:srgbClr val="1A1A2E"/>
                </a:solidFill>
                <a:effectLst/>
                <a:uLnTx/>
                <a:uFillTx/>
                <a:latin typeface="Montserrat"/>
                <a:ea typeface="+mn-ea"/>
                <a:cs typeface="+mn-cs"/>
              </a:rPr>
              <a:t>Publication credit</a:t>
            </a:r>
            <a:endParaRPr kumimoji="0" lang="en-US" sz="1400" b="0" i="0" u="none" strike="noStrike" kern="1200" cap="none" spc="0" normalizeH="0" baseline="0" noProof="0">
              <a:ln>
                <a:noFill/>
              </a:ln>
              <a:solidFill>
                <a:srgbClr val="000000"/>
              </a:solidFill>
              <a:effectLst/>
              <a:uLnTx/>
              <a:uFillTx/>
              <a:latin typeface="Montserrat"/>
              <a:ea typeface="+mn-ea"/>
              <a:cs typeface="+mn-cs"/>
            </a:endParaRPr>
          </a:p>
          <a:p>
            <a:pPr marL="342900" marR="0" lvl="0" indent="-342900" algn="l" defTabSz="457200" rtl="0" eaLnBrk="1" fontAlgn="auto" latinLnBrk="0" hangingPunct="1">
              <a:lnSpc>
                <a:spcPct val="100000"/>
              </a:lnSpc>
              <a:spcBef>
                <a:spcPts val="0"/>
              </a:spcBef>
              <a:spcAft>
                <a:spcPts val="600"/>
              </a:spcAft>
              <a:buClrTx/>
              <a:buSzTx/>
              <a:buFont typeface="Arial"/>
              <a:buChar char="•"/>
              <a:tabLst/>
              <a:defRPr/>
            </a:pPr>
            <a:r>
              <a:rPr kumimoji="0" lang="en-US" sz="1400" b="0" i="0" u="none" strike="noStrike" kern="1200" cap="none" spc="0" normalizeH="0" baseline="0" noProof="0">
                <a:ln>
                  <a:noFill/>
                </a:ln>
                <a:solidFill>
                  <a:srgbClr val="1A1A2E"/>
                </a:solidFill>
                <a:effectLst/>
                <a:uLnTx/>
                <a:uFillTx/>
                <a:latin typeface="Montserrat"/>
                <a:ea typeface="+mn-ea"/>
                <a:cs typeface="+mn-cs"/>
              </a:rPr>
              <a:t>Work experience</a:t>
            </a:r>
            <a:endParaRPr kumimoji="0" lang="en-US" sz="1400" b="0" i="0" u="none" strike="noStrike" kern="1200" cap="none" spc="0" normalizeH="0" baseline="0" noProof="0">
              <a:ln>
                <a:noFill/>
              </a:ln>
              <a:solidFill>
                <a:srgbClr val="000000"/>
              </a:solidFill>
              <a:effectLst/>
              <a:uLnTx/>
              <a:uFillTx/>
              <a:latin typeface="Montserrat"/>
              <a:ea typeface="+mn-ea"/>
              <a:cs typeface="+mn-cs"/>
            </a:endParaRPr>
          </a:p>
          <a:p>
            <a:pPr marL="342900" marR="0" lvl="0" indent="-342900" algn="l" defTabSz="457200" rtl="0" eaLnBrk="1" fontAlgn="auto" latinLnBrk="0" hangingPunct="1">
              <a:lnSpc>
                <a:spcPct val="100000"/>
              </a:lnSpc>
              <a:spcBef>
                <a:spcPts val="0"/>
              </a:spcBef>
              <a:spcAft>
                <a:spcPts val="600"/>
              </a:spcAft>
              <a:buClrTx/>
              <a:buSzTx/>
              <a:buFont typeface="Arial"/>
              <a:buChar char="•"/>
              <a:tabLst/>
              <a:defRPr/>
            </a:pPr>
            <a:r>
              <a:rPr kumimoji="0" lang="en-US" sz="1400" b="0" i="0" u="none" strike="noStrike" kern="1200" cap="none" spc="0" normalizeH="0" baseline="0" noProof="0">
                <a:ln>
                  <a:noFill/>
                </a:ln>
                <a:solidFill>
                  <a:srgbClr val="1A1A2E"/>
                </a:solidFill>
                <a:effectLst/>
                <a:uLnTx/>
                <a:uFillTx/>
                <a:latin typeface="Montserrat"/>
                <a:ea typeface="+mn-ea"/>
                <a:cs typeface="+mn-cs"/>
              </a:rPr>
              <a:t>Resume builder</a:t>
            </a:r>
            <a:endParaRPr kumimoji="0" lang="en-US" sz="1400" b="0" i="0" u="none" strike="noStrike" kern="1200" cap="none" spc="0" normalizeH="0" baseline="0" noProof="0">
              <a:ln>
                <a:noFill/>
              </a:ln>
              <a:solidFill>
                <a:srgbClr val="000000"/>
              </a:solidFill>
              <a:effectLst/>
              <a:uLnTx/>
              <a:uFillTx/>
              <a:latin typeface="Montserrat"/>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Arial"/>
              <a:buChar char="•"/>
              <a:tabLst/>
              <a:defRPr/>
            </a:pPr>
            <a:r>
              <a:rPr kumimoji="0" lang="en-US" sz="1400" b="0" i="0" u="none" strike="noStrike" kern="1200" cap="none" spc="0" normalizeH="0" baseline="0" noProof="0">
                <a:ln>
                  <a:noFill/>
                </a:ln>
                <a:solidFill>
                  <a:srgbClr val="1A1A2E"/>
                </a:solidFill>
                <a:effectLst/>
                <a:uLnTx/>
                <a:uFillTx/>
                <a:latin typeface="Montserrat"/>
                <a:ea typeface="+mn-ea"/>
                <a:cs typeface="+mn-cs"/>
              </a:rPr>
              <a:t>Real skill development</a:t>
            </a:r>
            <a:endParaRPr kumimoji="0" lang="en-US" sz="1800" b="0"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600"/>
              </a:spcAft>
              <a:buClrTx/>
              <a:buSzPct val="100000"/>
              <a:buFontTx/>
              <a:buChar char="•"/>
              <a:tabLst/>
              <a:defRPr/>
            </a:pPr>
            <a:endParaRPr kumimoji="0" lang="en-US" sz="1300" b="0" i="0" u="none" strike="noStrike" kern="1200" cap="none" spc="0" normalizeH="0" baseline="0" noProof="0" dirty="0">
              <a:ln>
                <a:noFill/>
              </a:ln>
              <a:solidFill>
                <a:srgbClr val="1A1A2E"/>
              </a:solidFill>
              <a:effectLst/>
              <a:uLnTx/>
              <a:uFillTx/>
              <a:latin typeface="Montserrat"/>
              <a:ea typeface="+mn-ea"/>
              <a:cs typeface="+mn-cs"/>
            </a:endParaRPr>
          </a:p>
        </p:txBody>
      </p:sp>
      <p:sp>
        <p:nvSpPr>
          <p:cNvPr id="9" name="Shape 6">
            <a:extLst>
              <a:ext uri="{FF2B5EF4-FFF2-40B4-BE49-F238E27FC236}">
                <a16:creationId xmlns:a16="http://schemas.microsoft.com/office/drawing/2014/main" id="{07E63D08-9AF1-732B-38C5-CC2EF9F79A9F}"/>
              </a:ext>
              <a:ext uri="{C183D7F6-B498-43B3-948B-1728B52AA6E4}">
                <adec:decorative xmlns:adec="http://schemas.microsoft.com/office/drawing/2017/decorative" val="1"/>
              </a:ext>
            </a:extLst>
          </p:cNvPr>
          <p:cNvSpPr/>
          <p:nvPr/>
        </p:nvSpPr>
        <p:spPr>
          <a:xfrm>
            <a:off x="4754880" y="1005840"/>
            <a:ext cx="3931920" cy="3291840"/>
          </a:xfrm>
          <a:prstGeom prst="rect">
            <a:avLst/>
          </a:prstGeom>
          <a:solidFill>
            <a:srgbClr val="FFF8E1"/>
          </a:solidFill>
          <a:ln/>
        </p:spPr>
        <p:txBody>
          <a:bodyPr/>
          <a:lstStyle/>
          <a:p>
            <a:endParaRPr lang="en-US"/>
          </a:p>
        </p:txBody>
      </p:sp>
      <p:sp>
        <p:nvSpPr>
          <p:cNvPr id="17" name="Text 8">
            <a:extLst>
              <a:ext uri="{FF2B5EF4-FFF2-40B4-BE49-F238E27FC236}">
                <a16:creationId xmlns:a16="http://schemas.microsoft.com/office/drawing/2014/main" id="{1B8F6B4A-DC66-E15C-84DA-074E3B15EC10}"/>
              </a:ext>
            </a:extLst>
          </p:cNvPr>
          <p:cNvSpPr/>
          <p:nvPr/>
        </p:nvSpPr>
        <p:spPr>
          <a:xfrm>
            <a:off x="4937760" y="1463040"/>
            <a:ext cx="3566160" cy="2560320"/>
          </a:xfrm>
          <a:prstGeom prst="rect">
            <a:avLst/>
          </a:prstGeom>
          <a:noFill/>
          <a:ln/>
        </p:spPr>
        <p:txBody>
          <a:bodyPr wrap="square" lIns="91440" tIns="45720" rIns="91440" bIns="45720" rtlCol="0" anchor="t"/>
          <a:lstStyle/>
          <a:p>
            <a:pPr marL="0" marR="0" lvl="0" indent="0" algn="l" defTabSz="457200" rtl="0" eaLnBrk="1" fontAlgn="auto" latinLnBrk="0" hangingPunct="1">
              <a:lnSpc>
                <a:spcPct val="100000"/>
              </a:lnSpc>
              <a:spcBef>
                <a:spcPts val="0"/>
              </a:spcBef>
              <a:spcAft>
                <a:spcPts val="300"/>
              </a:spcAft>
              <a:buClrTx/>
              <a:buSzTx/>
              <a:buFont typeface="Arial"/>
              <a:buNone/>
              <a:tabLst/>
              <a:defRPr/>
            </a:pPr>
            <a:r>
              <a:rPr kumimoji="0" lang="en-US" sz="1300" b="1" i="0" u="none" strike="noStrike" kern="1200" cap="none" spc="0" normalizeH="0" baseline="0" noProof="0">
                <a:ln>
                  <a:noFill/>
                </a:ln>
                <a:solidFill>
                  <a:srgbClr val="1A1A2E"/>
                </a:solidFill>
                <a:effectLst/>
                <a:uLnTx/>
                <a:uFillTx/>
                <a:latin typeface="Montserrat"/>
                <a:ea typeface="Calibri"/>
                <a:cs typeface="Calibri"/>
              </a:rPr>
              <a:t>MBA</a:t>
            </a:r>
            <a:r>
              <a:rPr kumimoji="0" lang="en-US" sz="1300" b="1" i="0" u="none" strike="noStrike" kern="1200" cap="none" spc="0" normalizeH="0" baseline="0" noProof="0" dirty="0">
                <a:ln>
                  <a:noFill/>
                </a:ln>
                <a:solidFill>
                  <a:srgbClr val="1A1A2E"/>
                </a:solidFill>
                <a:effectLst/>
                <a:uLnTx/>
                <a:uFillTx/>
                <a:latin typeface="Montserrat"/>
                <a:ea typeface="Calibri"/>
                <a:cs typeface="Calibri"/>
              </a:rPr>
              <a:t> Capstone Skills Built:</a:t>
            </a:r>
          </a:p>
          <a:p>
            <a:pPr marL="0" marR="0" lvl="0" indent="0" algn="l" defTabSz="457200" rtl="0" eaLnBrk="1" fontAlgn="auto" latinLnBrk="0" hangingPunct="1">
              <a:lnSpc>
                <a:spcPct val="100000"/>
              </a:lnSpc>
              <a:spcBef>
                <a:spcPts val="0"/>
              </a:spcBef>
              <a:spcAft>
                <a:spcPts val="300"/>
              </a:spcAft>
              <a:buClrTx/>
              <a:buSzTx/>
              <a:buFontTx/>
              <a:buNone/>
              <a:tabLst/>
              <a:defRPr/>
            </a:pPr>
            <a:endParaRPr kumimoji="0" lang="en-US" sz="1300" b="1" i="0" u="none" strike="noStrike" kern="1200" cap="none" spc="0" normalizeH="0" baseline="0" noProof="0" dirty="0">
              <a:ln>
                <a:noFill/>
              </a:ln>
              <a:solidFill>
                <a:srgbClr val="1A1A2E"/>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300"/>
              </a:spcAft>
              <a:buClrTx/>
              <a:buSzPct val="100000"/>
              <a:buFont typeface="Arial"/>
              <a:buChar char="•"/>
              <a:tabLst/>
              <a:defRPr/>
            </a:pPr>
            <a:r>
              <a:rPr kumimoji="0" lang="en-US" sz="1300" b="0" i="0" u="none" strike="noStrike" kern="1200" cap="none" spc="0" normalizeH="0" baseline="0" noProof="0">
                <a:ln>
                  <a:noFill/>
                </a:ln>
                <a:solidFill>
                  <a:srgbClr val="1A1A2E"/>
                </a:solidFill>
                <a:effectLst/>
                <a:uLnTx/>
                <a:uFillTx/>
                <a:latin typeface="Montserrat"/>
                <a:ea typeface="Calibri"/>
                <a:cs typeface="Calibri"/>
              </a:rPr>
              <a:t>Project management</a:t>
            </a:r>
            <a:endParaRPr kumimoji="0" lang="en-US" sz="1300" b="0" i="0" u="none" strike="noStrike" kern="1200" cap="none" spc="0" normalizeH="0" baseline="0" noProof="0">
              <a:ln>
                <a:noFill/>
              </a:ln>
              <a:solidFill>
                <a:srgbClr val="000000"/>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300"/>
              </a:spcAft>
              <a:buClrTx/>
              <a:buSzTx/>
              <a:buFont typeface="Arial"/>
              <a:buChar char="•"/>
              <a:tabLst/>
              <a:defRPr/>
            </a:pPr>
            <a:r>
              <a:rPr kumimoji="0" lang="en-US" sz="1300" b="0" i="0" u="none" strike="noStrike" kern="1200" cap="none" spc="0" normalizeH="0" baseline="0" noProof="0">
                <a:ln>
                  <a:noFill/>
                </a:ln>
                <a:solidFill>
                  <a:srgbClr val="1A1A2E"/>
                </a:solidFill>
                <a:effectLst/>
                <a:uLnTx/>
                <a:uFillTx/>
                <a:latin typeface="Montserrat"/>
                <a:ea typeface="Calibri"/>
                <a:cs typeface="Calibri"/>
              </a:rPr>
              <a:t>Time management</a:t>
            </a:r>
            <a:endParaRPr kumimoji="0" lang="en-US" sz="1300" b="0" i="0" u="none" strike="noStrike" kern="1200" cap="none" spc="0" normalizeH="0" baseline="0" noProof="0">
              <a:ln>
                <a:noFill/>
              </a:ln>
              <a:solidFill>
                <a:srgbClr val="000000"/>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300"/>
              </a:spcAft>
              <a:buClrTx/>
              <a:buSzTx/>
              <a:buFont typeface="Arial"/>
              <a:buChar char="•"/>
              <a:tabLst/>
              <a:defRPr/>
            </a:pPr>
            <a:r>
              <a:rPr kumimoji="0" lang="en-US" sz="1300" b="0" i="0" u="none" strike="noStrike" kern="1200" cap="none" spc="0" normalizeH="0" baseline="0" noProof="0">
                <a:ln>
                  <a:noFill/>
                </a:ln>
                <a:solidFill>
                  <a:srgbClr val="1A1A2E"/>
                </a:solidFill>
                <a:effectLst/>
                <a:uLnTx/>
                <a:uFillTx/>
                <a:latin typeface="Montserrat"/>
                <a:ea typeface="Calibri"/>
                <a:cs typeface="Calibri"/>
              </a:rPr>
              <a:t>Risk management</a:t>
            </a:r>
            <a:endParaRPr kumimoji="0" lang="en-US" sz="1300" b="0" i="0" u="none" strike="noStrike" kern="1200" cap="none" spc="0" normalizeH="0" baseline="0" noProof="0">
              <a:ln>
                <a:noFill/>
              </a:ln>
              <a:solidFill>
                <a:srgbClr val="000000"/>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300"/>
              </a:spcAft>
              <a:buClrTx/>
              <a:buSzTx/>
              <a:buFont typeface="Arial"/>
              <a:buChar char="•"/>
              <a:tabLst/>
              <a:defRPr/>
            </a:pPr>
            <a:r>
              <a:rPr kumimoji="0" lang="en-US" sz="1300" b="0" i="0" u="none" strike="noStrike" kern="1200" cap="none" spc="0" normalizeH="0" baseline="0" noProof="0">
                <a:ln>
                  <a:noFill/>
                </a:ln>
                <a:solidFill>
                  <a:srgbClr val="1A1A2E"/>
                </a:solidFill>
                <a:effectLst/>
                <a:uLnTx/>
                <a:uFillTx/>
                <a:latin typeface="Montserrat"/>
                <a:ea typeface="Calibri"/>
                <a:cs typeface="Calibri"/>
              </a:rPr>
              <a:t>Graphic Design</a:t>
            </a:r>
            <a:endParaRPr kumimoji="0" lang="en-US" sz="1300" b="0" i="0" u="none" strike="noStrike" kern="1200" cap="none" spc="0" normalizeH="0" baseline="0" noProof="0">
              <a:ln>
                <a:noFill/>
              </a:ln>
              <a:solidFill>
                <a:srgbClr val="000000"/>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300"/>
              </a:spcAft>
              <a:buClrTx/>
              <a:buSzTx/>
              <a:buFont typeface="Arial"/>
              <a:buChar char="•"/>
              <a:tabLst/>
              <a:defRPr/>
            </a:pPr>
            <a:r>
              <a:rPr kumimoji="0" lang="en-US" sz="1300" b="0" i="0" u="none" strike="noStrike" kern="1200" cap="none" spc="0" normalizeH="0" baseline="0" noProof="0">
                <a:ln>
                  <a:noFill/>
                </a:ln>
                <a:solidFill>
                  <a:srgbClr val="1A1A2E"/>
                </a:solidFill>
                <a:effectLst/>
                <a:uLnTx/>
                <a:uFillTx/>
                <a:latin typeface="Montserrat"/>
                <a:ea typeface="Calibri"/>
                <a:cs typeface="Calibri"/>
              </a:rPr>
              <a:t>AI</a:t>
            </a:r>
            <a:endParaRPr kumimoji="0" lang="en-US" sz="1300" b="0" i="0" u="none" strike="noStrike" kern="1200" cap="none" spc="0" normalizeH="0" baseline="0" noProof="0">
              <a:ln>
                <a:noFill/>
              </a:ln>
              <a:solidFill>
                <a:srgbClr val="000000"/>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300"/>
              </a:spcAft>
              <a:buClrTx/>
              <a:buSzTx/>
              <a:buFont typeface="Arial"/>
              <a:buChar char="•"/>
              <a:tabLst/>
              <a:defRPr/>
            </a:pPr>
            <a:r>
              <a:rPr kumimoji="0" lang="en-US" sz="1300" b="0" i="0" u="none" strike="noStrike" kern="1200" cap="none" spc="0" normalizeH="0" baseline="0" noProof="0">
                <a:ln>
                  <a:noFill/>
                </a:ln>
                <a:solidFill>
                  <a:srgbClr val="1A1A2E"/>
                </a:solidFill>
                <a:effectLst/>
                <a:uLnTx/>
                <a:uFillTx/>
                <a:latin typeface="Montserrat"/>
                <a:ea typeface="Calibri"/>
                <a:cs typeface="Calibri"/>
              </a:rPr>
              <a:t>Teamwork</a:t>
            </a:r>
            <a:endParaRPr kumimoji="0" lang="en-US" sz="1300" b="0" i="0" u="none" strike="noStrike" kern="1200" cap="none" spc="0" normalizeH="0" baseline="0" noProof="0">
              <a:ln>
                <a:noFill/>
              </a:ln>
              <a:solidFill>
                <a:srgbClr val="000000"/>
              </a:solidFill>
              <a:effectLst/>
              <a:uLnTx/>
              <a:uFillTx/>
              <a:latin typeface="Montserrat"/>
              <a:ea typeface="Calibri"/>
              <a:cs typeface="Calibri"/>
            </a:endParaRPr>
          </a:p>
          <a:p>
            <a:pPr marL="342900" marR="0" lvl="0" indent="-342900" algn="l" defTabSz="457200" rtl="0" eaLnBrk="1" fontAlgn="auto" latinLnBrk="0" hangingPunct="1">
              <a:lnSpc>
                <a:spcPct val="100000"/>
              </a:lnSpc>
              <a:spcBef>
                <a:spcPts val="0"/>
              </a:spcBef>
              <a:spcAft>
                <a:spcPts val="300"/>
              </a:spcAft>
              <a:buClrTx/>
              <a:buSzTx/>
              <a:buFont typeface="Arial"/>
              <a:buChar char="•"/>
              <a:tabLst/>
              <a:defRPr/>
            </a:pPr>
            <a:r>
              <a:rPr kumimoji="0" lang="en-US" sz="1300" b="0" i="0" u="none" strike="noStrike" kern="1200" cap="none" spc="0" normalizeH="0" baseline="0" noProof="0">
                <a:ln>
                  <a:noFill/>
                </a:ln>
                <a:solidFill>
                  <a:srgbClr val="1A1A2E"/>
                </a:solidFill>
                <a:effectLst/>
                <a:uLnTx/>
                <a:uFillTx/>
                <a:latin typeface="Montserrat"/>
                <a:ea typeface="Calibri"/>
                <a:cs typeface="Calibri"/>
              </a:rPr>
              <a:t>Communication</a:t>
            </a:r>
            <a:endParaRPr kumimoji="0" lang="en-US" sz="1800" b="0"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457200" rtl="0" eaLnBrk="1" fontAlgn="auto" latinLnBrk="0" hangingPunct="1">
              <a:lnSpc>
                <a:spcPct val="100000"/>
              </a:lnSpc>
              <a:spcBef>
                <a:spcPts val="0"/>
              </a:spcBef>
              <a:spcAft>
                <a:spcPts val="400"/>
              </a:spcAft>
              <a:buClrTx/>
              <a:buSzPct val="100000"/>
              <a:buFontTx/>
              <a:buChar char="•"/>
              <a:tabLst/>
              <a:defRPr/>
            </a:pPr>
            <a:endParaRPr kumimoji="0" lang="en-US" sz="1300" b="0" i="0" u="none" strike="noStrike" kern="1200" cap="none" spc="0" normalizeH="0" baseline="0" noProof="0" dirty="0">
              <a:ln>
                <a:noFill/>
              </a:ln>
              <a:solidFill>
                <a:srgbClr val="1A1A2E"/>
              </a:solidFill>
              <a:effectLst/>
              <a:uLnTx/>
              <a:uFillTx/>
              <a:latin typeface="Montserrat"/>
              <a:ea typeface="Calibri"/>
              <a:cs typeface="Calibri"/>
            </a:endParaRPr>
          </a:p>
        </p:txBody>
      </p:sp>
    </p:spTree>
    <p:extLst>
      <p:ext uri="{BB962C8B-B14F-4D97-AF65-F5344CB8AC3E}">
        <p14:creationId xmlns:p14="http://schemas.microsoft.com/office/powerpoint/2010/main" val="35959882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1525F-48D5-0B28-D4E4-E888348726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903B55-0B5B-B014-3FAF-453DFA00D67F}"/>
              </a:ext>
            </a:extLst>
          </p:cNvPr>
          <p:cNvSpPr>
            <a:spLocks noGrp="1"/>
          </p:cNvSpPr>
          <p:nvPr>
            <p:ph type="title"/>
          </p:nvPr>
        </p:nvSpPr>
        <p:spPr/>
        <p:txBody>
          <a:bodyPr>
            <a:normAutofit/>
          </a:bodyPr>
          <a:lstStyle/>
          <a:p>
            <a:r>
              <a:rPr lang="en-US" dirty="0">
                <a:ea typeface="Calibri"/>
                <a:cs typeface="Calibri"/>
              </a:rPr>
              <a:t>Josh's </a:t>
            </a:r>
            <a:r>
              <a:rPr lang="en-US" dirty="0" err="1">
                <a:ea typeface="Calibri"/>
                <a:cs typeface="Calibri"/>
              </a:rPr>
              <a:t>Takeaw</a:t>
            </a:r>
            <a:r>
              <a:rPr lang="en-US" dirty="0">
                <a:ea typeface="Calibri"/>
                <a:cs typeface="Calibri"/>
              </a:rPr>
              <a:t>ays</a:t>
            </a:r>
          </a:p>
        </p:txBody>
      </p:sp>
      <p:sp>
        <p:nvSpPr>
          <p:cNvPr id="3" name="Content Placeholder 2">
            <a:extLst>
              <a:ext uri="{FF2B5EF4-FFF2-40B4-BE49-F238E27FC236}">
                <a16:creationId xmlns:a16="http://schemas.microsoft.com/office/drawing/2014/main" id="{824F3D7B-CAEF-2EAE-FC4A-ECCF5E06155E}"/>
              </a:ext>
            </a:extLst>
          </p:cNvPr>
          <p:cNvSpPr>
            <a:spLocks noGrp="1"/>
          </p:cNvSpPr>
          <p:nvPr>
            <p:ph idx="1"/>
          </p:nvPr>
        </p:nvSpPr>
        <p:spPr>
          <a:xfrm>
            <a:off x="457200" y="1200151"/>
            <a:ext cx="7940040" cy="3394472"/>
          </a:xfrm>
        </p:spPr>
        <p:txBody>
          <a:bodyPr vert="horz" lIns="91440" tIns="45720" rIns="91440" bIns="45720" rtlCol="0" anchor="t">
            <a:normAutofit/>
          </a:bodyPr>
          <a:lstStyle/>
          <a:p>
            <a:pPr>
              <a:spcBef>
                <a:spcPts val="0"/>
              </a:spcBef>
              <a:spcAft>
                <a:spcPts val="800"/>
              </a:spcAft>
            </a:pPr>
            <a:r>
              <a:rPr lang="en-US" sz="1600">
                <a:solidFill>
                  <a:srgbClr val="1A1A2E"/>
                </a:solidFill>
                <a:latin typeface="Montserrat"/>
                <a:ea typeface="Calibri"/>
                <a:cs typeface="Calibri"/>
              </a:rPr>
              <a:t>Feels Scary</a:t>
            </a:r>
            <a:endParaRPr lang="en-US" sz="1600" dirty="0">
              <a:solidFill>
                <a:srgbClr val="1A1A2E"/>
              </a:solidFill>
              <a:latin typeface="Montserrat"/>
              <a:ea typeface="Calibri"/>
              <a:cs typeface="Calibri"/>
            </a:endParaRPr>
          </a:p>
          <a:p>
            <a:pPr>
              <a:spcBef>
                <a:spcPts val="0"/>
              </a:spcBef>
              <a:spcAft>
                <a:spcPts val="800"/>
              </a:spcAft>
            </a:pPr>
            <a:r>
              <a:rPr lang="en-US" sz="1600">
                <a:solidFill>
                  <a:srgbClr val="1A1A2E"/>
                </a:solidFill>
                <a:latin typeface="Montserrat"/>
                <a:ea typeface="Calibri"/>
                <a:cs typeface="Calibri"/>
              </a:rPr>
              <a:t>Tell the people around you</a:t>
            </a:r>
            <a:endParaRPr lang="en-US" sz="1600" dirty="0">
              <a:solidFill>
                <a:srgbClr val="1A1A2E"/>
              </a:solidFill>
              <a:latin typeface="Montserrat"/>
              <a:ea typeface="Calibri"/>
              <a:cs typeface="Calibri"/>
            </a:endParaRPr>
          </a:p>
          <a:p>
            <a:pPr>
              <a:spcBef>
                <a:spcPts val="0"/>
              </a:spcBef>
              <a:spcAft>
                <a:spcPts val="800"/>
              </a:spcAft>
            </a:pPr>
            <a:r>
              <a:rPr lang="en-US" sz="1600">
                <a:solidFill>
                  <a:srgbClr val="1A1A2E"/>
                </a:solidFill>
                <a:latin typeface="Montserrat"/>
                <a:ea typeface="Calibri"/>
                <a:cs typeface="Calibri"/>
              </a:rPr>
              <a:t>Start Small</a:t>
            </a:r>
            <a:endParaRPr lang="en-US" sz="1600" dirty="0">
              <a:solidFill>
                <a:srgbClr val="1A1A2E"/>
              </a:solidFill>
              <a:latin typeface="Montserrat"/>
              <a:ea typeface="Calibri"/>
              <a:cs typeface="Calibri"/>
            </a:endParaRPr>
          </a:p>
          <a:p>
            <a:pPr>
              <a:spcBef>
                <a:spcPts val="0"/>
              </a:spcBef>
              <a:spcAft>
                <a:spcPts val="800"/>
              </a:spcAft>
            </a:pPr>
            <a:r>
              <a:rPr lang="en-US" sz="1600">
                <a:solidFill>
                  <a:srgbClr val="1A1A2E"/>
                </a:solidFill>
                <a:latin typeface="Montserrat"/>
                <a:ea typeface="Calibri"/>
                <a:cs typeface="Calibri"/>
              </a:rPr>
              <a:t>Take incremental wins</a:t>
            </a:r>
            <a:endParaRPr lang="en-US" sz="1600" dirty="0">
              <a:solidFill>
                <a:srgbClr val="1A1A2E"/>
              </a:solidFill>
              <a:latin typeface="Montserrat"/>
              <a:ea typeface="Calibri"/>
              <a:cs typeface="Calibri"/>
            </a:endParaRPr>
          </a:p>
          <a:p>
            <a:pPr>
              <a:spcBef>
                <a:spcPts val="0"/>
              </a:spcBef>
              <a:spcAft>
                <a:spcPts val="800"/>
              </a:spcAft>
            </a:pPr>
            <a:r>
              <a:rPr lang="en-US" sz="1600">
                <a:solidFill>
                  <a:srgbClr val="1A1A2E"/>
                </a:solidFill>
                <a:latin typeface="Montserrat"/>
                <a:ea typeface="Calibri"/>
                <a:cs typeface="Calibri"/>
              </a:rPr>
              <a:t>Feels rewarding to give back to the students</a:t>
            </a:r>
            <a:endParaRPr lang="en-US" sz="1600" dirty="0">
              <a:solidFill>
                <a:srgbClr val="1A1A2E"/>
              </a:solidFill>
              <a:latin typeface="Montserrat"/>
              <a:ea typeface="Calibri"/>
              <a:cs typeface="Calibri"/>
            </a:endParaRPr>
          </a:p>
          <a:p>
            <a:pPr>
              <a:spcBef>
                <a:spcPts val="0"/>
              </a:spcBef>
              <a:spcAft>
                <a:spcPts val="800"/>
              </a:spcAft>
            </a:pPr>
            <a:endParaRPr lang="en-US" sz="1600" dirty="0">
              <a:solidFill>
                <a:srgbClr val="1A1A2E"/>
              </a:solidFill>
              <a:latin typeface="Montserrat"/>
              <a:ea typeface="Calibri"/>
              <a:cs typeface="Calibri"/>
            </a:endParaRPr>
          </a:p>
          <a:p>
            <a:pPr>
              <a:spcBef>
                <a:spcPts val="0"/>
              </a:spcBef>
              <a:buFont typeface="Arial,Sans-Serif"/>
            </a:pPr>
            <a:endParaRPr lang="en-US" sz="1600" dirty="0">
              <a:solidFill>
                <a:srgbClr val="000000"/>
              </a:solidFill>
              <a:latin typeface="Montserrat"/>
              <a:ea typeface="Calibri"/>
              <a:cs typeface="Calibri"/>
            </a:endParaRPr>
          </a:p>
        </p:txBody>
      </p:sp>
    </p:spTree>
    <p:extLst>
      <p:ext uri="{BB962C8B-B14F-4D97-AF65-F5344CB8AC3E}">
        <p14:creationId xmlns:p14="http://schemas.microsoft.com/office/powerpoint/2010/main" val="1864875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3CEF3-46CF-6237-4B3C-56258B224C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73639B-7BB8-EB25-3C9F-F524288E3A42}"/>
              </a:ext>
            </a:extLst>
          </p:cNvPr>
          <p:cNvSpPr>
            <a:spLocks noGrp="1"/>
          </p:cNvSpPr>
          <p:nvPr>
            <p:ph type="title"/>
          </p:nvPr>
        </p:nvSpPr>
        <p:spPr>
          <a:xfrm>
            <a:off x="783273" y="2238376"/>
            <a:ext cx="7772400" cy="1021556"/>
          </a:xfrm>
        </p:spPr>
        <p:txBody>
          <a:bodyPr/>
          <a:lstStyle/>
          <a:p>
            <a:r>
              <a:rPr lang="en-US">
                <a:ea typeface="Calibri"/>
                <a:cs typeface="Calibri"/>
              </a:rPr>
              <a:t>Thank You!</a:t>
            </a:r>
            <a:endParaRPr lang="en-US" dirty="0">
              <a:ea typeface="Calibri"/>
              <a:cs typeface="Calibri"/>
            </a:endParaRPr>
          </a:p>
        </p:txBody>
      </p:sp>
      <p:sp>
        <p:nvSpPr>
          <p:cNvPr id="4" name="Title 1">
            <a:extLst>
              <a:ext uri="{FF2B5EF4-FFF2-40B4-BE49-F238E27FC236}">
                <a16:creationId xmlns:a16="http://schemas.microsoft.com/office/drawing/2014/main" id="{BC144406-C97C-68BC-3757-9F53F7D00FCA}"/>
              </a:ext>
            </a:extLst>
          </p:cNvPr>
          <p:cNvSpPr txBox="1">
            <a:spLocks/>
          </p:cNvSpPr>
          <p:nvPr/>
        </p:nvSpPr>
        <p:spPr>
          <a:xfrm>
            <a:off x="788917" y="3446287"/>
            <a:ext cx="7772400" cy="1021556"/>
          </a:xfrm>
          <a:prstGeom prst="rect">
            <a:avLst/>
          </a:prstGeom>
        </p:spPr>
        <p:txBody>
          <a:bodyPr vert="horz" lIns="91440" tIns="45720" rIns="91440" bIns="45720" rtlCol="0" anchor="t">
            <a:normAutofit lnSpcReduction="10000"/>
          </a:bodyPr>
          <a:lstStyle>
            <a:lvl1pPr algn="l" defTabSz="342900" rtl="0" eaLnBrk="1" latinLnBrk="0" hangingPunct="1">
              <a:spcBef>
                <a:spcPct val="0"/>
              </a:spcBef>
              <a:buNone/>
              <a:defRPr sz="3000" b="1" kern="1200" cap="none" baseline="0">
                <a:solidFill>
                  <a:srgbClr val="FFFFFF"/>
                </a:solidFill>
                <a:latin typeface="+mj-lt"/>
                <a:ea typeface="+mj-ea"/>
                <a:cs typeface="+mj-cs"/>
              </a:defRPr>
            </a:lvl1pPr>
          </a:lstStyle>
          <a:p>
            <a:pPr marL="0" marR="0" lvl="0" indent="0" algn="l" defTabSz="342900" rtl="0" eaLnBrk="1" fontAlgn="auto" latinLnBrk="0" hangingPunct="1">
              <a:lnSpc>
                <a:spcPct val="100000"/>
              </a:lnSpc>
              <a:spcBef>
                <a:spcPct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latin typeface="Montserrat"/>
                <a:ea typeface="Calibri"/>
                <a:cs typeface="Calibri"/>
              </a:rPr>
              <a:t>Dr. Rob Szarka</a:t>
            </a:r>
            <a:r>
              <a:rPr kumimoji="0" lang="en-US" sz="1400" b="0" i="0" u="none" strike="noStrike" kern="1200" cap="none" spc="0" normalizeH="0" baseline="0" noProof="0">
                <a:ln>
                  <a:noFill/>
                </a:ln>
                <a:solidFill>
                  <a:srgbClr val="EFAB00"/>
                </a:solidFill>
                <a:effectLst/>
                <a:uLnTx/>
                <a:uFillTx/>
                <a:latin typeface="Montserrat"/>
                <a:ea typeface="Calibri"/>
                <a:cs typeface="Calibri"/>
              </a:rPr>
              <a:t> — </a:t>
            </a:r>
            <a:r>
              <a:rPr kumimoji="0" lang="en-US" sz="1400" b="0" i="0" u="none" strike="noStrike" kern="1200" cap="none" spc="0" normalizeH="0" baseline="0" noProof="0" dirty="0">
                <a:ln>
                  <a:noFill/>
                </a:ln>
                <a:solidFill>
                  <a:srgbClr val="EFAB00"/>
                </a:solidFill>
                <a:effectLst/>
                <a:uLnTx/>
                <a:uFillTx/>
                <a:latin typeface="Montserrat"/>
                <a:ea typeface="Calibri"/>
                <a:cs typeface="Calibri"/>
                <a:hlinkClick r:id="rId2"/>
              </a:rPr>
              <a:t>rszarka@shepherd.edu</a:t>
            </a:r>
            <a:endParaRPr kumimoji="0" lang="en-US" sz="1400" b="0" i="0" u="none" strike="noStrike" kern="1200" cap="none" spc="0" normalizeH="0" baseline="0" noProof="0">
              <a:ln>
                <a:noFill/>
              </a:ln>
              <a:solidFill>
                <a:srgbClr val="000000"/>
              </a:solidFill>
              <a:effectLst/>
              <a:uLnTx/>
              <a:uFillTx/>
              <a:latin typeface="Montserrat"/>
              <a:ea typeface="Calibri"/>
              <a:cs typeface="Calibri"/>
            </a:endParaRPr>
          </a:p>
          <a:p>
            <a:pPr marL="0" marR="0" lvl="0" indent="0" algn="l" defTabSz="342900" rtl="0" eaLnBrk="1" fontAlgn="auto" latinLnBrk="0" hangingPunct="1">
              <a:lnSpc>
                <a:spcPct val="100000"/>
              </a:lnSpc>
              <a:spcBef>
                <a:spcPct val="0"/>
              </a:spcBef>
              <a:spcAft>
                <a:spcPts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Montserrat"/>
                <a:ea typeface="Calibri"/>
                <a:cs typeface="Calibri"/>
              </a:rPr>
              <a:t>Dr. Zahra </a:t>
            </a:r>
            <a:r>
              <a:rPr kumimoji="0" lang="en-US" sz="1600" b="1" i="0" u="none" strike="noStrike" kern="1200" cap="none" spc="0" normalizeH="0" baseline="0" noProof="0" dirty="0" err="1">
                <a:ln>
                  <a:noFill/>
                </a:ln>
                <a:solidFill>
                  <a:srgbClr val="FFFFFF"/>
                </a:solidFill>
                <a:effectLst/>
                <a:uLnTx/>
                <a:uFillTx/>
                <a:latin typeface="Montserrat"/>
                <a:ea typeface="Calibri"/>
                <a:cs typeface="Calibri"/>
              </a:rPr>
              <a:t>Pourabedin</a:t>
            </a:r>
            <a:r>
              <a:rPr kumimoji="0" lang="en-US" sz="1400" b="0" i="0" u="none" strike="noStrike" kern="1200" cap="none" spc="0" normalizeH="0" baseline="0" noProof="0" dirty="0">
                <a:ln>
                  <a:noFill/>
                </a:ln>
                <a:solidFill>
                  <a:srgbClr val="EFAB00"/>
                </a:solidFill>
                <a:effectLst/>
                <a:uLnTx/>
                <a:uFillTx/>
                <a:latin typeface="Montserrat"/>
                <a:ea typeface="Calibri"/>
                <a:cs typeface="Calibri"/>
              </a:rPr>
              <a:t> — </a:t>
            </a:r>
            <a:r>
              <a:rPr kumimoji="0" lang="en-US" sz="1400" b="0" i="0" u="none" strike="noStrike" kern="1200" cap="none" spc="0" normalizeH="0" baseline="0" noProof="0" dirty="0">
                <a:ln>
                  <a:noFill/>
                </a:ln>
                <a:solidFill>
                  <a:srgbClr val="EFAB00"/>
                </a:solidFill>
                <a:effectLst/>
                <a:uLnTx/>
                <a:uFillTx/>
                <a:latin typeface="Montserrat"/>
                <a:ea typeface="Calibri"/>
                <a:cs typeface="Calibri"/>
                <a:hlinkClick r:id="rId3"/>
              </a:rPr>
              <a:t>zpourabedin@shepherd.edu</a:t>
            </a:r>
            <a:endParaRPr kumimoji="0" lang="en-US" sz="1400" b="0" i="0" u="none" strike="noStrike" kern="1200" cap="none" spc="0" normalizeH="0" baseline="0" noProof="0" dirty="0">
              <a:ln>
                <a:noFill/>
              </a:ln>
              <a:solidFill>
                <a:srgbClr val="000000"/>
              </a:solidFill>
              <a:effectLst/>
              <a:uLnTx/>
              <a:uFillTx/>
              <a:latin typeface="Montserrat"/>
              <a:ea typeface="Calibri"/>
              <a:cs typeface="Calibri"/>
            </a:endParaRPr>
          </a:p>
          <a:p>
            <a:pPr marL="0" marR="0" lvl="0" indent="0" algn="l" defTabSz="342900" rtl="0" eaLnBrk="1" fontAlgn="auto" latinLnBrk="0" hangingPunct="1">
              <a:lnSpc>
                <a:spcPct val="100000"/>
              </a:lnSpc>
              <a:spcBef>
                <a:spcPct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latin typeface="Montserrat"/>
                <a:ea typeface="Calibri"/>
                <a:cs typeface="Calibri"/>
              </a:rPr>
              <a:t>Dr. Josh Beck</a:t>
            </a:r>
            <a:r>
              <a:rPr kumimoji="0" lang="en-US" sz="1400" b="0" i="0" u="none" strike="noStrike" kern="1200" cap="none" spc="0" normalizeH="0" baseline="0" noProof="0">
                <a:ln>
                  <a:noFill/>
                </a:ln>
                <a:solidFill>
                  <a:srgbClr val="EFAB00"/>
                </a:solidFill>
                <a:effectLst/>
                <a:uLnTx/>
                <a:uFillTx/>
                <a:latin typeface="Montserrat"/>
                <a:ea typeface="Calibri"/>
                <a:cs typeface="Calibri"/>
              </a:rPr>
              <a:t> — </a:t>
            </a:r>
            <a:r>
              <a:rPr kumimoji="0" lang="en-US" sz="1400" b="0" i="0" u="none" strike="noStrike" kern="1200" cap="none" spc="0" normalizeH="0" baseline="0" noProof="0" dirty="0">
                <a:ln>
                  <a:noFill/>
                </a:ln>
                <a:solidFill>
                  <a:srgbClr val="EFAB00"/>
                </a:solidFill>
                <a:effectLst/>
                <a:uLnTx/>
                <a:uFillTx/>
                <a:latin typeface="Montserrat"/>
                <a:ea typeface="Calibri"/>
                <a:cs typeface="Calibri"/>
                <a:hlinkClick r:id="rId4"/>
              </a:rPr>
              <a:t>jbeck@shepherd.edu</a:t>
            </a:r>
            <a:endParaRPr kumimoji="0" lang="en-US" sz="1400" b="0" i="0" u="none" strike="noStrike" kern="1200" cap="none" spc="0" normalizeH="0" baseline="0" noProof="0">
              <a:ln>
                <a:noFill/>
              </a:ln>
              <a:solidFill>
                <a:srgbClr val="000000"/>
              </a:solidFill>
              <a:effectLst/>
              <a:uLnTx/>
              <a:uFillTx/>
              <a:latin typeface="Montserrat"/>
              <a:ea typeface="Calibri"/>
              <a:cs typeface="Calibri"/>
            </a:endParaRPr>
          </a:p>
          <a:p>
            <a:pPr marL="0" marR="0" lvl="0" indent="0" algn="l" defTabSz="342900" rtl="0" eaLnBrk="1" fontAlgn="auto" latinLnBrk="0" hangingPunct="1">
              <a:lnSpc>
                <a:spcPct val="100000"/>
              </a:lnSpc>
              <a:spcBef>
                <a:spcPct val="0"/>
              </a:spcBef>
              <a:spcAft>
                <a:spcPts val="0"/>
              </a:spcAft>
              <a:buClrTx/>
              <a:buSzTx/>
              <a:buFontTx/>
              <a:buNone/>
              <a:tabLst/>
              <a:defRPr/>
            </a:pPr>
            <a:r>
              <a:rPr kumimoji="0" lang="en-US" sz="1600" b="1" i="0" u="none" strike="noStrike" kern="1200" cap="none" spc="0" normalizeH="0" baseline="0" noProof="0">
                <a:ln>
                  <a:noFill/>
                </a:ln>
                <a:solidFill>
                  <a:srgbClr val="FFFFFF"/>
                </a:solidFill>
                <a:effectLst/>
                <a:uLnTx/>
                <a:uFillTx/>
                <a:latin typeface="Montserrat"/>
                <a:ea typeface="Calibri"/>
                <a:cs typeface="Calibri"/>
              </a:rPr>
              <a:t>Dr. James Dovel</a:t>
            </a:r>
            <a:r>
              <a:rPr kumimoji="0" lang="en-US" sz="1400" b="0" i="0" u="none" strike="noStrike" kern="1200" cap="none" spc="0" normalizeH="0" baseline="0" noProof="0">
                <a:ln>
                  <a:noFill/>
                </a:ln>
                <a:solidFill>
                  <a:srgbClr val="EFAB00"/>
                </a:solidFill>
                <a:effectLst/>
                <a:uLnTx/>
                <a:uFillTx/>
                <a:latin typeface="Montserrat"/>
                <a:ea typeface="Calibri"/>
                <a:cs typeface="Calibri"/>
              </a:rPr>
              <a:t> — </a:t>
            </a:r>
            <a:r>
              <a:rPr kumimoji="0" lang="en-US" sz="1400" b="0" i="0" u="none" strike="noStrike" kern="1200" cap="none" spc="0" normalizeH="0" baseline="0" noProof="0" dirty="0">
                <a:ln>
                  <a:noFill/>
                </a:ln>
                <a:solidFill>
                  <a:srgbClr val="EFAB00"/>
                </a:solidFill>
                <a:effectLst/>
                <a:uLnTx/>
                <a:uFillTx/>
                <a:latin typeface="Montserrat"/>
                <a:ea typeface="Calibri"/>
                <a:cs typeface="Calibri"/>
                <a:hlinkClick r:id="rId5"/>
              </a:rPr>
              <a:t>rdovel@shepherd.edu</a:t>
            </a:r>
            <a:endParaRPr kumimoji="0" lang="en-US" sz="1400" b="0" i="0" u="none" strike="noStrike" kern="1200" cap="none" spc="0" normalizeH="0" baseline="0" noProof="0">
              <a:ln>
                <a:noFill/>
              </a:ln>
              <a:solidFill>
                <a:srgbClr val="000000"/>
              </a:solidFill>
              <a:effectLst/>
              <a:uLnTx/>
              <a:uFillTx/>
              <a:latin typeface="Montserrat"/>
              <a:ea typeface="Calibri"/>
              <a:cs typeface="Calibri"/>
            </a:endParaRPr>
          </a:p>
          <a:p>
            <a:pPr marL="0" marR="0" lvl="0" indent="0" algn="l" defTabSz="342900" rtl="0" eaLnBrk="1" fontAlgn="auto" latinLnBrk="0" hangingPunct="1">
              <a:lnSpc>
                <a:spcPct val="100000"/>
              </a:lnSpc>
              <a:spcBef>
                <a:spcPct val="0"/>
              </a:spcBef>
              <a:spcAft>
                <a:spcPts val="0"/>
              </a:spcAft>
              <a:buClrTx/>
              <a:buSzTx/>
              <a:buFontTx/>
              <a:buNone/>
              <a:tabLst/>
              <a:defRPr/>
            </a:pPr>
            <a:endParaRPr kumimoji="0" lang="en-US" sz="1400" b="0" i="0" u="none" strike="noStrike" kern="1200" cap="none" spc="0" normalizeH="0" baseline="0" noProof="0" dirty="0">
              <a:ln>
                <a:noFill/>
              </a:ln>
              <a:solidFill>
                <a:srgbClr val="EFAB00"/>
              </a:solidFill>
              <a:effectLst/>
              <a:uLnTx/>
              <a:uFillTx/>
              <a:latin typeface="Montserrat"/>
              <a:ea typeface="Calibri"/>
              <a:cs typeface="Calibri"/>
            </a:endParaRPr>
          </a:p>
          <a:p>
            <a:pPr marL="0" marR="0" lvl="0" indent="0" algn="l" defTabSz="342900" rtl="0" eaLnBrk="1" fontAlgn="auto" latinLnBrk="0" hangingPunct="1">
              <a:lnSpc>
                <a:spcPct val="100000"/>
              </a:lnSpc>
              <a:spcBef>
                <a:spcPct val="0"/>
              </a:spcBef>
              <a:spcAft>
                <a:spcPts val="0"/>
              </a:spcAft>
              <a:buClrTx/>
              <a:buSzTx/>
              <a:buFontTx/>
              <a:buNone/>
              <a:tabLst/>
              <a:defRPr/>
            </a:pPr>
            <a:endParaRPr kumimoji="0" lang="en-US" sz="1400" b="0" i="0" u="none" strike="noStrike" kern="1200" cap="none" spc="0" normalizeH="0" baseline="0" noProof="0" dirty="0">
              <a:ln>
                <a:noFill/>
              </a:ln>
              <a:solidFill>
                <a:srgbClr val="EFAB00"/>
              </a:solidFill>
              <a:effectLst/>
              <a:uLnTx/>
              <a:uFillTx/>
              <a:latin typeface="Montserrat"/>
              <a:ea typeface="Calibri"/>
              <a:cs typeface="Calibri"/>
            </a:endParaRPr>
          </a:p>
          <a:p>
            <a:pPr marL="0" marR="0" lvl="0" indent="0" algn="l" defTabSz="342900" rtl="0" eaLnBrk="1" fontAlgn="auto" latinLnBrk="0" hangingPunct="1">
              <a:lnSpc>
                <a:spcPct val="100000"/>
              </a:lnSpc>
              <a:spcBef>
                <a:spcPct val="0"/>
              </a:spcBef>
              <a:spcAft>
                <a:spcPts val="0"/>
              </a:spcAft>
              <a:buClrTx/>
              <a:buSzTx/>
              <a:buFontTx/>
              <a:buNone/>
              <a:tabLst/>
              <a:defRPr/>
            </a:pPr>
            <a:endParaRPr kumimoji="0" lang="en-US" sz="1400" b="0" i="0" u="none" strike="noStrike" kern="1200" cap="none" spc="0" normalizeH="0" baseline="0" noProof="0" dirty="0">
              <a:ln>
                <a:noFill/>
              </a:ln>
              <a:solidFill>
                <a:srgbClr val="EFAB00"/>
              </a:solidFill>
              <a:effectLst/>
              <a:uLnTx/>
              <a:uFillTx/>
              <a:latin typeface="Montserrat"/>
              <a:ea typeface="Calibri"/>
              <a:cs typeface="Calibri"/>
            </a:endParaRPr>
          </a:p>
          <a:p>
            <a:pPr marL="0" marR="0" lvl="0" indent="0" algn="l" defTabSz="342900" rtl="0" eaLnBrk="1" fontAlgn="auto" latinLnBrk="0" hangingPunct="1">
              <a:lnSpc>
                <a:spcPct val="100000"/>
              </a:lnSpc>
              <a:spcBef>
                <a:spcPct val="0"/>
              </a:spcBef>
              <a:spcAft>
                <a:spcPts val="0"/>
              </a:spcAft>
              <a:buClrTx/>
              <a:buSzTx/>
              <a:buFontTx/>
              <a:buNone/>
              <a:tabLst/>
              <a:defRPr/>
            </a:pPr>
            <a:endParaRPr kumimoji="0" lang="en-US" sz="1400" b="0" i="0" u="none" strike="noStrike" kern="1200" cap="none" spc="0" normalizeH="0" baseline="0" noProof="0" dirty="0">
              <a:ln>
                <a:noFill/>
              </a:ln>
              <a:solidFill>
                <a:srgbClr val="EFAB00"/>
              </a:solidFill>
              <a:effectLst/>
              <a:uLnTx/>
              <a:uFillTx/>
              <a:latin typeface="Montserrat"/>
              <a:ea typeface="Calibri"/>
              <a:cs typeface="Calibri"/>
            </a:endParaRPr>
          </a:p>
          <a:p>
            <a:pPr marL="0" marR="0" lvl="0" indent="0" algn="l" defTabSz="342900" rtl="0" eaLnBrk="1" fontAlgn="auto" latinLnBrk="0" hangingPunct="1">
              <a:lnSpc>
                <a:spcPct val="100000"/>
              </a:lnSpc>
              <a:spcBef>
                <a:spcPct val="0"/>
              </a:spcBef>
              <a:spcAft>
                <a:spcPts val="0"/>
              </a:spcAft>
              <a:buClrTx/>
              <a:buSzTx/>
              <a:buFontTx/>
              <a:buNone/>
              <a:tabLst/>
              <a:defRPr/>
            </a:pPr>
            <a:endParaRPr kumimoji="0" lang="en-US" sz="3000" b="1" i="0" u="none" strike="noStrike" kern="1200" cap="none" spc="0" normalizeH="0" baseline="0" noProof="0" dirty="0">
              <a:ln>
                <a:noFill/>
              </a:ln>
              <a:solidFill>
                <a:srgbClr val="EFAB00"/>
              </a:solidFill>
              <a:effectLst/>
              <a:uLnTx/>
              <a:uFillTx/>
              <a:latin typeface="Calibri"/>
              <a:ea typeface="Calibri"/>
              <a:cs typeface="Calibri"/>
            </a:endParaRPr>
          </a:p>
        </p:txBody>
      </p:sp>
    </p:spTree>
    <p:extLst>
      <p:ext uri="{BB962C8B-B14F-4D97-AF65-F5344CB8AC3E}">
        <p14:creationId xmlns:p14="http://schemas.microsoft.com/office/powerpoint/2010/main" val="12747440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8D94A-FA51-7FA3-D71A-58715555CD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DF3F83-8864-F3BE-B352-707B7C8AEDE6}"/>
              </a:ext>
            </a:extLst>
          </p:cNvPr>
          <p:cNvSpPr>
            <a:spLocks noGrp="1"/>
          </p:cNvSpPr>
          <p:nvPr>
            <p:ph type="title"/>
          </p:nvPr>
        </p:nvSpPr>
        <p:spPr/>
        <p:txBody>
          <a:bodyPr/>
          <a:lstStyle/>
          <a:p>
            <a:r>
              <a:rPr lang="en-US">
                <a:ea typeface="Calibri"/>
                <a:cs typeface="Calibri"/>
              </a:rPr>
              <a:t>License</a:t>
            </a:r>
            <a:endParaRPr lang="en-US" dirty="0">
              <a:ea typeface="Calibri"/>
              <a:cs typeface="Calibri"/>
            </a:endParaRPr>
          </a:p>
        </p:txBody>
      </p:sp>
      <p:sp>
        <p:nvSpPr>
          <p:cNvPr id="3" name="Content Placeholder 2">
            <a:extLst>
              <a:ext uri="{FF2B5EF4-FFF2-40B4-BE49-F238E27FC236}">
                <a16:creationId xmlns:a16="http://schemas.microsoft.com/office/drawing/2014/main" id="{AAFE8FD5-977B-B3EA-BA74-820C5DCE169E}"/>
              </a:ext>
            </a:extLst>
          </p:cNvPr>
          <p:cNvSpPr>
            <a:spLocks noGrp="1"/>
          </p:cNvSpPr>
          <p:nvPr>
            <p:ph idx="1"/>
          </p:nvPr>
        </p:nvSpPr>
        <p:spPr/>
        <p:txBody>
          <a:bodyPr vert="horz" lIns="91440" tIns="45720" rIns="91440" bIns="45720" rtlCol="0" anchor="t">
            <a:normAutofit/>
          </a:bodyPr>
          <a:lstStyle/>
          <a:p>
            <a:pPr marL="0" indent="0">
              <a:spcBef>
                <a:spcPts val="0"/>
              </a:spcBef>
              <a:spcAft>
                <a:spcPts val="1200"/>
              </a:spcAft>
              <a:buNone/>
            </a:pPr>
            <a:r>
              <a:rPr lang="en-US" sz="1400" dirty="0">
                <a:solidFill>
                  <a:srgbClr val="1A1A2E"/>
                </a:solidFill>
                <a:latin typeface="Montserrat"/>
                <a:ea typeface="Calibri"/>
                <a:cs typeface="Calibri"/>
              </a:rPr>
              <a:t>This presentation is licensed under Creative Commons Attribution 4.0 International (CC-BY 4.0).</a:t>
            </a:r>
            <a:endParaRPr lang="en-US" sz="1400" dirty="0">
              <a:solidFill>
                <a:srgbClr val="000000"/>
              </a:solidFill>
              <a:latin typeface="Montserrat"/>
              <a:ea typeface="Calibri"/>
              <a:cs typeface="Calibri"/>
            </a:endParaRPr>
          </a:p>
          <a:p>
            <a:pPr marL="0" indent="0">
              <a:spcBef>
                <a:spcPts val="0"/>
              </a:spcBef>
              <a:spcAft>
                <a:spcPts val="1200"/>
              </a:spcAft>
              <a:buNone/>
            </a:pPr>
            <a:r>
              <a:rPr lang="en-US" sz="1400" dirty="0">
                <a:solidFill>
                  <a:srgbClr val="1A1A2E"/>
                </a:solidFill>
                <a:latin typeface="Montserrat"/>
                <a:ea typeface="Calibri"/>
                <a:cs typeface="Calibri"/>
              </a:rPr>
              <a:t>You are free to share and adapt this material for any purpose, even commercially, as long as you give appropriate credit.</a:t>
            </a:r>
            <a:endParaRPr lang="en-US" sz="1400" dirty="0">
              <a:solidFill>
                <a:srgbClr val="000000"/>
              </a:solidFill>
              <a:latin typeface="Montserrat"/>
              <a:ea typeface="Calibri"/>
              <a:cs typeface="Calibri"/>
            </a:endParaRPr>
          </a:p>
          <a:p>
            <a:pPr marL="0" lvl="0" indent="0">
              <a:spcBef>
                <a:spcPts val="0"/>
              </a:spcBef>
              <a:buNone/>
            </a:pPr>
            <a:r>
              <a:rPr lang="en-US" sz="1400" dirty="0">
                <a:latin typeface="Montserrat"/>
                <a:ea typeface="Calibri"/>
                <a:cs typeface="Calibri"/>
                <a:hlinkClick r:id="rId3"/>
              </a:rPr>
              <a:t>https://creativecommons.org/licenses/by/4.0/</a:t>
            </a:r>
            <a:endParaRPr lang="en-US" dirty="0"/>
          </a:p>
        </p:txBody>
      </p:sp>
    </p:spTree>
    <p:extLst>
      <p:ext uri="{BB962C8B-B14F-4D97-AF65-F5344CB8AC3E}">
        <p14:creationId xmlns:p14="http://schemas.microsoft.com/office/powerpoint/2010/main" val="1108955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We’ll Have Stuff for You!</a:t>
            </a:r>
          </a:p>
        </p:txBody>
      </p:sp>
      <p:sp>
        <p:nvSpPr>
          <p:cNvPr id="3" name="Content Placeholder 2"/>
          <p:cNvSpPr>
            <a:spLocks noGrp="1"/>
          </p:cNvSpPr>
          <p:nvPr>
            <p:ph idx="1"/>
          </p:nvPr>
        </p:nvSpPr>
        <p:spPr/>
        <p:txBody>
          <a:bodyPr/>
          <a:lstStyle/>
          <a:p>
            <a:pPr marL="0" lvl="0" indent="0">
              <a:buNone/>
            </a:pPr>
            <a:r>
              <a:t>Get in touch if you want some of our stuff!</a:t>
            </a:r>
          </a:p>
          <a:p>
            <a:pPr lvl="0"/>
            <a:r>
              <a:t>OER training materials for faculty</a:t>
            </a:r>
          </a:p>
          <a:p>
            <a:pPr lvl="0"/>
            <a:r>
              <a:t>Packaged content for business/econ courses</a:t>
            </a:r>
          </a:p>
          <a:p>
            <a:pPr lvl="0"/>
            <a:r>
              <a:t>Open pedagogy framework</a:t>
            </a:r>
          </a:p>
          <a:p>
            <a:pPr lvl="0"/>
            <a:r>
              <a:t>Scripts for packaging content?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More Stuff From Rob</a:t>
            </a:r>
          </a:p>
        </p:txBody>
      </p:sp>
      <p:sp>
        <p:nvSpPr>
          <p:cNvPr id="3" name="Content Placeholder 2"/>
          <p:cNvSpPr>
            <a:spLocks noGrp="1"/>
          </p:cNvSpPr>
          <p:nvPr>
            <p:ph idx="1"/>
          </p:nvPr>
        </p:nvSpPr>
        <p:spPr/>
        <p:txBody>
          <a:bodyPr/>
          <a:lstStyle/>
          <a:p>
            <a:pPr lvl="0"/>
            <a:r>
              <a:t>OERforge.com blog</a:t>
            </a:r>
          </a:p>
          <a:p>
            <a:pPr lvl="0"/>
            <a:r>
              <a:t>Hosting for OER packages?</a:t>
            </a:r>
          </a:p>
          <a:p>
            <a:pPr lvl="0"/>
            <a:r>
              <a:t>RePEc archive for econ/finance OER?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Calling All Geeks!</a:t>
            </a:r>
          </a:p>
        </p:txBody>
      </p:sp>
      <p:sp>
        <p:nvSpPr>
          <p:cNvPr id="3" name="Content Placeholder 2"/>
          <p:cNvSpPr>
            <a:spLocks noGrp="1"/>
          </p:cNvSpPr>
          <p:nvPr>
            <p:ph idx="1"/>
          </p:nvPr>
        </p:nvSpPr>
        <p:spPr/>
        <p:txBody>
          <a:bodyPr/>
          <a:lstStyle/>
          <a:p>
            <a:pPr marL="0" lvl="0" indent="0">
              <a:buNone/>
            </a:pPr>
            <a:r>
              <a:t>Do we need a mailing list for OER techs?</a:t>
            </a:r>
          </a:p>
          <a:p>
            <a:pPr lvl="0"/>
            <a:r>
              <a:t>Instructional designers</a:t>
            </a:r>
          </a:p>
          <a:p>
            <a:pPr lvl="0"/>
            <a:r>
              <a:t>LMS administrators</a:t>
            </a:r>
          </a:p>
          <a:p>
            <a:pPr lvl="0"/>
            <a:r>
              <a:t>A11y experts</a:t>
            </a:r>
          </a:p>
          <a:p>
            <a:pPr lvl="0"/>
            <a:r>
              <a:t>STEM profs using Markdown &amp; LaTeX?</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2E65A-1660-78F7-EC3A-44E1DDAF1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20366-1840-8F6B-7710-E3F7F2311088}"/>
              </a:ext>
            </a:extLst>
          </p:cNvPr>
          <p:cNvSpPr>
            <a:spLocks noGrp="1"/>
          </p:cNvSpPr>
          <p:nvPr>
            <p:ph type="title"/>
          </p:nvPr>
        </p:nvSpPr>
        <p:spPr>
          <a:xfrm>
            <a:off x="684213" y="2063116"/>
            <a:ext cx="7772400" cy="1021556"/>
          </a:xfrm>
        </p:spPr>
        <p:txBody>
          <a:bodyPr>
            <a:normAutofit fontScale="90000"/>
          </a:bodyPr>
          <a:lstStyle/>
          <a:p>
            <a:r>
              <a:rPr lang="en-US" sz="3600" b="0" dirty="0">
                <a:solidFill>
                  <a:schemeClr val="bg1"/>
                </a:solidFill>
                <a:latin typeface="Montserrat"/>
              </a:rPr>
              <a:t>An OER Vision</a:t>
            </a:r>
            <a:br>
              <a:rPr lang="en-US" sz="3600" b="0" dirty="0">
                <a:solidFill>
                  <a:schemeClr val="bg1"/>
                </a:solidFill>
                <a:latin typeface="Montserrat"/>
              </a:rPr>
            </a:br>
            <a:br>
              <a:rPr lang="en-US" sz="3600" b="0" dirty="0">
                <a:solidFill>
                  <a:schemeClr val="bg1"/>
                </a:solidFill>
                <a:latin typeface="Montserrat"/>
              </a:rPr>
            </a:br>
            <a:endParaRPr lang="en-US" sz="3600" b="0" dirty="0">
              <a:solidFill>
                <a:srgbClr val="000000"/>
              </a:solidFill>
              <a:latin typeface="Montserrat"/>
            </a:endParaRPr>
          </a:p>
          <a:p>
            <a:pPr marL="0" lvl="0" indent="0">
              <a:buNone/>
            </a:pPr>
            <a:endParaRPr dirty="0">
              <a:ea typeface="Calibri"/>
              <a:cs typeface="Calibri"/>
            </a:endParaRPr>
          </a:p>
        </p:txBody>
      </p:sp>
      <p:sp>
        <p:nvSpPr>
          <p:cNvPr id="4" name="Title 1">
            <a:extLst>
              <a:ext uri="{FF2B5EF4-FFF2-40B4-BE49-F238E27FC236}">
                <a16:creationId xmlns:a16="http://schemas.microsoft.com/office/drawing/2014/main" id="{E6CCB245-0884-8959-2665-E59431506698}"/>
              </a:ext>
            </a:extLst>
          </p:cNvPr>
          <p:cNvSpPr txBox="1">
            <a:spLocks/>
          </p:cNvSpPr>
          <p:nvPr/>
        </p:nvSpPr>
        <p:spPr>
          <a:xfrm>
            <a:off x="684213" y="3343276"/>
            <a:ext cx="7772400" cy="1021556"/>
          </a:xfrm>
          <a:prstGeom prst="rect">
            <a:avLst/>
          </a:prstGeom>
        </p:spPr>
        <p:txBody>
          <a:bodyPr vert="horz" lIns="91440" tIns="45720" rIns="91440" bIns="45720" rtlCol="0" anchor="t">
            <a:normAutofit fontScale="97500"/>
          </a:bodyPr>
          <a:lstStyle>
            <a:lvl1pPr algn="l" defTabSz="342900" rtl="0" eaLnBrk="1" latinLnBrk="0" hangingPunct="1">
              <a:spcBef>
                <a:spcPct val="0"/>
              </a:spcBef>
              <a:buNone/>
              <a:defRPr sz="3000" b="1" kern="1200" cap="none" baseline="0">
                <a:solidFill>
                  <a:srgbClr val="FFFFFF"/>
                </a:solidFill>
                <a:latin typeface="+mj-lt"/>
                <a:ea typeface="+mj-ea"/>
                <a:cs typeface="+mj-cs"/>
              </a:defRPr>
            </a:lvl1pPr>
          </a:lstStyle>
          <a:p>
            <a:pPr marL="0" marR="0" lvl="0" indent="0" algn="l" defTabSz="342900" rtl="0" eaLnBrk="1" fontAlgn="auto" latinLnBrk="0" hangingPunct="1">
              <a:lnSpc>
                <a:spcPct val="100000"/>
              </a:lnSpc>
              <a:spcBef>
                <a:spcPct val="0"/>
              </a:spcBef>
              <a:spcAft>
                <a:spcPts val="0"/>
              </a:spcAft>
              <a:buClrTx/>
              <a:buSzTx/>
              <a:buFontTx/>
              <a:buNone/>
              <a:tabLst/>
              <a:defRPr/>
            </a:pPr>
            <a:r>
              <a:rPr lang="en-US" b="0" dirty="0">
                <a:solidFill>
                  <a:srgbClr val="EFAB00"/>
                </a:solidFill>
                <a:latin typeface="Calibri"/>
                <a:ea typeface="Calibri"/>
                <a:cs typeface="Calibri"/>
              </a:rPr>
              <a:t>Rob Szarka</a:t>
            </a:r>
            <a:endParaRPr kumimoji="0" lang="en-US" sz="3000" b="0" i="0" u="none" strike="noStrike" kern="1200" cap="none" spc="0" normalizeH="0" baseline="0" noProof="0" dirty="0">
              <a:ln>
                <a:noFill/>
              </a:ln>
              <a:solidFill>
                <a:srgbClr val="EFAB00"/>
              </a:solidFill>
              <a:effectLst/>
              <a:uLnTx/>
              <a:uFillTx/>
              <a:latin typeface="Calibri"/>
              <a:ea typeface="Calibri"/>
              <a:cs typeface="Calibri"/>
            </a:endParaRPr>
          </a:p>
        </p:txBody>
      </p:sp>
    </p:spTree>
    <p:extLst>
      <p:ext uri="{BB962C8B-B14F-4D97-AF65-F5344CB8AC3E}">
        <p14:creationId xmlns:p14="http://schemas.microsoft.com/office/powerpoint/2010/main" val="572917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Are Commercial Publishers a Necessary Evil?</a:t>
            </a:r>
          </a:p>
        </p:txBody>
      </p:sp>
      <p:sp>
        <p:nvSpPr>
          <p:cNvPr id="3" name="Content Placeholder 2"/>
          <p:cNvSpPr>
            <a:spLocks noGrp="1"/>
          </p:cNvSpPr>
          <p:nvPr>
            <p:ph idx="1"/>
          </p:nvPr>
        </p:nvSpPr>
        <p:spPr/>
        <p:txBody>
          <a:bodyPr/>
          <a:lstStyle/>
          <a:p>
            <a:pPr marL="0" lvl="0" indent="0">
              <a:buNone/>
            </a:pPr>
            <a:r>
              <a:t>If publishers’ interests aren’t aligned with authors’, instructors’, &amp; students’, why do publishers exist?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t>Tough Choices</a:t>
            </a:r>
          </a:p>
        </p:txBody>
      </p:sp>
      <p:sp>
        <p:nvSpPr>
          <p:cNvPr id="3" name="Content Placeholder 2"/>
          <p:cNvSpPr>
            <a:spLocks noGrp="1"/>
          </p:cNvSpPr>
          <p:nvPr>
            <p:ph idx="1"/>
          </p:nvPr>
        </p:nvSpPr>
        <p:spPr/>
        <p:txBody>
          <a:bodyPr/>
          <a:lstStyle/>
          <a:p>
            <a:pPr marL="0" lvl="0" indent="0">
              <a:buNone/>
            </a:pPr>
            <a:r>
              <a:t>Put yourself in the shoes of a colleague teaching a new class:</a:t>
            </a:r>
          </a:p>
          <a:p>
            <a:pPr marL="0" lvl="0" indent="0">
              <a:buNone/>
            </a:pPr>
            <a:r>
              <a:t>“Am I going to use this commercial text, which is hosted in a fancy interface with pre-built quizzes &amp; homework, and which comes with slides, instructor’s manual, study guides, and a test bank? Or this OER text that…”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1222</Words>
  <Application>Microsoft Office PowerPoint</Application>
  <PresentationFormat>On-screen Show (16:9)</PresentationFormat>
  <Paragraphs>206</Paragraphs>
  <Slides>33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Arial,Sans-Serif</vt:lpstr>
      <vt:lpstr>Calibri</vt:lpstr>
      <vt:lpstr>Courier</vt:lpstr>
      <vt:lpstr>Courier New</vt:lpstr>
      <vt:lpstr>Montserrat</vt:lpstr>
      <vt:lpstr>Office Theme</vt:lpstr>
      <vt:lpstr>Clearing Your Next OER Hurdle</vt:lpstr>
      <vt:lpstr>Shepherd OER Challenge Grant   </vt:lpstr>
      <vt:lpstr>Grant Goals</vt:lpstr>
      <vt:lpstr>We’ll Have Stuff for You!</vt:lpstr>
      <vt:lpstr>More Stuff From Rob</vt:lpstr>
      <vt:lpstr>Calling All Geeks!</vt:lpstr>
      <vt:lpstr>An OER Vision   </vt:lpstr>
      <vt:lpstr>Are Commercial Publishers a Necessary Evil?</vt:lpstr>
      <vt:lpstr>Tough Choices</vt:lpstr>
      <vt:lpstr>FUD</vt:lpstr>
      <vt:lpstr>And More FUD</vt:lpstr>
      <vt:lpstr>From People Living in Glass Houses</vt:lpstr>
      <vt:lpstr>Be Your Own Publisher</vt:lpstr>
      <vt:lpstr>Next Steps</vt:lpstr>
      <vt:lpstr>Adopting OER for the First Time    </vt:lpstr>
      <vt:lpstr>Finding OER: Strategies</vt:lpstr>
      <vt:lpstr>Finding OER: Resources 1</vt:lpstr>
      <vt:lpstr>Finding OER: Resources 2</vt:lpstr>
      <vt:lpstr>Finding OER: Resources 3</vt:lpstr>
      <vt:lpstr>Small First Steps</vt:lpstr>
      <vt:lpstr>Key Concerns for OER in a Marketing Course </vt:lpstr>
      <vt:lpstr>Open Pedagogy in Practice   </vt:lpstr>
      <vt:lpstr>The OER Journey Begins</vt:lpstr>
      <vt:lpstr>Open Pedagogy in Practice</vt:lpstr>
      <vt:lpstr>From User To Creator</vt:lpstr>
      <vt:lpstr>Build A Textbook Forum Directions</vt:lpstr>
      <vt:lpstr>Build A Textbook Chapter: Editing and Peer Review</vt:lpstr>
      <vt:lpstr>It Required A lot More Help</vt:lpstr>
      <vt:lpstr>A Natural Life of Its Own</vt:lpstr>
      <vt:lpstr>Win-Win</vt:lpstr>
      <vt:lpstr>Josh's Takeaways</vt:lpstr>
      <vt:lpstr>Thank You!</vt:lpstr>
      <vt:lpstr>License</vt:lpstr>
    </vt:vector>
  </TitlesOfParts>
  <LinksUpToDate>false</LinksUpToDate>
  <SharedDoc>false</SharedDoc>
  <HyperlinksChanged>false</HyperlinksChanged>
  <AppVersion>16.0000</AppVersion>
</Properties>
</file>

<file path=docProps/app0.xml><?xml version="1.0" encoding="utf-8"?>
<Properties xmlns="http://schemas.openxmlformats.org/officeDocument/2006/extended-properties" xmlns:vt="http://schemas.openxmlformats.org/officeDocument/2006/docPropsVTypes">
  <TotalTime>4</TotalTime>
  <Words>55</Words>
  <Application>Microsoft Office PowerPoint</Application>
  <PresentationFormat>On-screen Show (16:9)</PresentationFormat>
  <Paragraphs>14</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Clearing Your Next OER Hurdle</vt:lpstr>
      <vt:lpstr>Example Section 1</vt:lpstr>
      <vt:lpstr>Example Slide 1</vt:lpstr>
      <vt:lpstr>Example Slide 2</vt:lpstr>
      <vt:lpstr>Example Section 2</vt:lpstr>
      <vt:lpstr>Example Slide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Clearing Your Next OER Hurdle</dc:title>
  <dc:creator>Joshua Beck;James Dovel;Zahra Pourabedin;Robert Szarka</dc:creator>
  <cp:keywords/>
  <cp:lastModifiedBy>Robert Szarka</cp:lastModifiedBy>
  <cp:revision>8</cp:revision>
  <dcterms:created xsi:type="dcterms:W3CDTF">2026-04-10T02:51:12Z</dcterms:created>
  <dcterms:modified xsi:type="dcterms:W3CDTF">2026-04-10T03:21:24Z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ate">
    <vt:lpwstr>2026-04-10</vt:lpwstr>
  </property>
  <property fmtid="{D5CDD505-2E9C-101B-9397-08002B2CF9AE}" pid="3" name="institute">
    <vt:lpwstr>Shepherd University</vt:lpwstr>
  </property>
  <property fmtid="{D5CDD505-2E9C-101B-9397-08002B2CF9AE}" pid="4" name="language">
    <vt:lpwstr>en-US</vt:lpwstr>
  </property>
  <property fmtid="{D5CDD505-2E9C-101B-9397-08002B2CF9AE}" pid="5" name="subtitle">
    <vt:lpwstr>OpenLearningWV Convening 2026</vt:lpwstr>
  </property>
  <property fmtid="{D5CDD505-2E9C-101B-9397-08002B2CF9AE}" pid="6" name="title-meta">
    <vt:lpwstr>Clearing Your Next OER Hurdle</vt:lpwstr>
  </property>
  <property fmtid="{D5CDD505-2E9C-101B-9397-08002B2CF9AE}" pid="7" name="urlcolor">
    <vt:lpwstr>blue</vt:lpwstr>
  </property>
</Properties>
</file>