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app0.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package/2006/relationships/metadata/extended-properties" Target="docProps/app0.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AB00"/>
    <a:srgbClr val="003366"/>
    <a:srgbClr val="FFFFFF"/>
    <a:srgbClr val="E4E4E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94" autoAdjust="0"/>
  </p:normalViewPr>
  <p:slideViewPr>
    <p:cSldViewPr snapToGrid="0" snapToObjects="1">
      <p:cViewPr varScale="1">
        <p:scale>
          <a:sx n="103" d="100"/>
          <a:sy n="103" d="100"/>
        </p:scale>
        <p:origin x="86" y="77"/>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3366"/>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84C29D-7940-C01F-05C4-32327CF1B146}"/>
              </a:ext>
            </a:extLst>
          </p:cNvPr>
          <p:cNvSpPr/>
          <p:nvPr userDrawn="1"/>
        </p:nvSpPr>
        <p:spPr>
          <a:xfrm>
            <a:off x="0" y="0"/>
            <a:ext cx="9144000" cy="58366"/>
          </a:xfrm>
          <a:prstGeom prst="rect">
            <a:avLst/>
          </a:prstGeom>
          <a:solidFill>
            <a:srgbClr val="EFAB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976363"/>
            <a:ext cx="7772400" cy="1102519"/>
          </a:xfrm>
        </p:spPr>
        <p:txBody>
          <a:bodyPr/>
          <a:lstStyle>
            <a:lvl1pPr>
              <a:defRPr>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1371600" y="2293194"/>
            <a:ext cx="6400800" cy="1314450"/>
          </a:xfrm>
        </p:spPr>
        <p:txBody>
          <a:bodyPr/>
          <a:lstStyle>
            <a:lvl1pPr marL="0" indent="0" algn="ctr">
              <a:buNone/>
              <a:defRPr>
                <a:solidFill>
                  <a:srgbClr val="EFAB00"/>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pic>
        <p:nvPicPr>
          <p:cNvPr id="5" name="Image 0" descr="Shepherd University logo">
            <a:extLst>
              <a:ext uri="{FF2B5EF4-FFF2-40B4-BE49-F238E27FC236}">
                <a16:creationId xmlns:a16="http://schemas.microsoft.com/office/drawing/2014/main" id="{B24D9619-1F18-DBB4-99BA-163949D0FE85}"/>
              </a:ext>
              <a:ext uri="{C183D7F6-B498-43B3-948B-1728B52AA6E4}">
                <adec:decorative xmlns:adec="http://schemas.microsoft.com/office/drawing/2017/decorative" val="0"/>
              </a:ext>
            </a:extLst>
          </p:cNvPr>
          <p:cNvPicPr>
            <a:picLocks noChangeAspect="1"/>
          </p:cNvPicPr>
          <p:nvPr userDrawn="1"/>
        </p:nvPicPr>
        <p:blipFill>
          <a:blip r:embed="rId2"/>
          <a:stretch>
            <a:fillRect/>
          </a:stretch>
        </p:blipFill>
        <p:spPr>
          <a:xfrm>
            <a:off x="6802877" y="4167137"/>
            <a:ext cx="2286000" cy="914400"/>
          </a:xfrm>
          <a:prstGeom prst="rect">
            <a:avLst/>
          </a:prstGeom>
        </p:spPr>
      </p:pic>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0033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none" baseline="0">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722313" y="19514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Shape 1">
            <a:extLst>
              <a:ext uri="{FF2B5EF4-FFF2-40B4-BE49-F238E27FC236}">
                <a16:creationId xmlns:a16="http://schemas.microsoft.com/office/drawing/2014/main" id="{023A3F9D-9DB3-3C23-0754-E28974E45F55}"/>
              </a:ext>
              <a:ext uri="{C183D7F6-B498-43B3-948B-1728B52AA6E4}">
                <adec:decorative xmlns:adec="http://schemas.microsoft.com/office/drawing/2017/decorative" val="1"/>
              </a:ext>
            </a:extLst>
          </p:cNvPr>
          <p:cNvSpPr/>
          <p:nvPr userDrawn="1"/>
        </p:nvSpPr>
        <p:spPr>
          <a:xfrm>
            <a:off x="0" y="0"/>
            <a:ext cx="79022" cy="5143500"/>
          </a:xfrm>
          <a:prstGeom prst="rect">
            <a:avLst/>
          </a:prstGeom>
          <a:solidFill>
            <a:srgbClr val="EFAB00"/>
          </a:solidFill>
          <a:ln/>
        </p:spPr>
        <p:txBody>
          <a:bodyPr/>
          <a:lstStyle/>
          <a:p>
            <a:endParaRPr lang="en-US"/>
          </a:p>
        </p:txBody>
      </p:sp>
      <p:sp>
        <p:nvSpPr>
          <p:cNvPr id="6" name="Shape 0">
            <a:extLst>
              <a:ext uri="{FF2B5EF4-FFF2-40B4-BE49-F238E27FC236}">
                <a16:creationId xmlns:a16="http://schemas.microsoft.com/office/drawing/2014/main" id="{9BD65556-BE7B-AC74-CD4F-42DA813F1CE3}"/>
              </a:ext>
              <a:ext uri="{C183D7F6-B498-43B3-948B-1728B52AA6E4}">
                <adec:decorative xmlns:adec="http://schemas.microsoft.com/office/drawing/2017/decorative" val="1"/>
              </a:ext>
            </a:extLst>
          </p:cNvPr>
          <p:cNvSpPr/>
          <p:nvPr userDrawn="1"/>
        </p:nvSpPr>
        <p:spPr>
          <a:xfrm>
            <a:off x="1371600" y="3163443"/>
            <a:ext cx="1097280" cy="54864"/>
          </a:xfrm>
          <a:prstGeom prst="rect">
            <a:avLst/>
          </a:prstGeom>
          <a:solidFill>
            <a:srgbClr val="EFAB00"/>
          </a:solidFill>
          <a:ln/>
        </p:spPr>
        <p:txBody>
          <a:bodyPr/>
          <a:lstStyle/>
          <a:p>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hape 0">
            <a:extLst>
              <a:ext uri="{FF2B5EF4-FFF2-40B4-BE49-F238E27FC236}">
                <a16:creationId xmlns:a16="http://schemas.microsoft.com/office/drawing/2014/main" id="{48343A2D-2B67-3090-4229-A0E2C66793B6}"/>
              </a:ext>
              <a:ext uri="{C183D7F6-B498-43B3-948B-1728B52AA6E4}">
                <adec:decorative xmlns:adec="http://schemas.microsoft.com/office/drawing/2017/decorative" val="1"/>
              </a:ext>
            </a:extLst>
          </p:cNvPr>
          <p:cNvSpPr/>
          <p:nvPr userDrawn="1"/>
        </p:nvSpPr>
        <p:spPr>
          <a:xfrm>
            <a:off x="0" y="4617720"/>
            <a:ext cx="9144000" cy="525780"/>
          </a:xfrm>
          <a:prstGeom prst="rect">
            <a:avLst/>
          </a:prstGeom>
          <a:solidFill>
            <a:srgbClr val="003366"/>
          </a:solidFill>
          <a:ln/>
        </p:spPr>
        <p:txBody>
          <a:bodyPr/>
          <a:lstStyle/>
          <a:p>
            <a:endParaRPr lang="en-US"/>
          </a:p>
        </p:txBody>
      </p:sp>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57200" y="4731545"/>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rgbClr val="003366"/>
                </a:solidFill>
              </a:defRPr>
            </a:lvl1pPr>
          </a:lstStyle>
          <a:p>
            <a:fld id="{C5EF2332-01BF-834F-8236-50238282D533}" type="slidenum">
              <a:rPr lang="en-US" smtClean="0"/>
              <a:pPr/>
              <a:t>‹#›</a:t>
            </a:fld>
            <a:endParaRPr lang="en-US" dirty="0"/>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rtl="0" eaLnBrk="1" latinLnBrk="0" hangingPunct="1">
        <a:spcBef>
          <a:spcPct val="0"/>
        </a:spcBef>
        <a:buNone/>
        <a:defRPr sz="3300" kern="1200">
          <a:solidFill>
            <a:srgbClr val="003366"/>
          </a:solidFill>
          <a:latin typeface="+mj-lt"/>
          <a:ea typeface="+mj-ea"/>
          <a:cs typeface="+mj-cs"/>
        </a:defRPr>
      </a:lvl1pPr>
    </p:titleStyle>
    <p:bodyStyle>
      <a:lvl1pPr marL="342900" indent="-342900" algn="l" defTabSz="342900" rtl="0" eaLnBrk="1" latinLnBrk="0" hangingPunct="1">
        <a:spcBef>
          <a:spcPct val="20000"/>
        </a:spcBef>
        <a:buFont typeface="Arial"/>
        <a:buChar char="•"/>
        <a:defRPr sz="2400" kern="1200">
          <a:solidFill>
            <a:srgbClr val="003366"/>
          </a:solidFill>
          <a:latin typeface="+mn-lt"/>
          <a:ea typeface="+mn-ea"/>
          <a:cs typeface="+mn-cs"/>
        </a:defRPr>
      </a:lvl1pPr>
      <a:lvl2pPr marL="685800" indent="-342900" algn="l" defTabSz="342900" rtl="0" eaLnBrk="1" latinLnBrk="0" hangingPunct="1">
        <a:spcBef>
          <a:spcPct val="20000"/>
        </a:spcBef>
        <a:buFont typeface="Arial"/>
        <a:buChar char="–"/>
        <a:defRPr sz="2100" kern="1200">
          <a:solidFill>
            <a:srgbClr val="003366"/>
          </a:solidFill>
          <a:latin typeface="+mn-lt"/>
          <a:ea typeface="+mn-ea"/>
          <a:cs typeface="+mn-cs"/>
        </a:defRPr>
      </a:lvl2pPr>
      <a:lvl3pPr marL="1028700" indent="-342900" algn="l" defTabSz="342900" rtl="0" eaLnBrk="1" latinLnBrk="0" hangingPunct="1">
        <a:spcBef>
          <a:spcPct val="20000"/>
        </a:spcBef>
        <a:buFont typeface="Arial"/>
        <a:buChar char="•"/>
        <a:defRPr sz="1800" kern="1200">
          <a:solidFill>
            <a:srgbClr val="003366"/>
          </a:solidFill>
          <a:latin typeface="+mn-lt"/>
          <a:ea typeface="+mn-ea"/>
          <a:cs typeface="+mn-cs"/>
        </a:defRPr>
      </a:lvl3pPr>
      <a:lvl4pPr marL="1371600" indent="-342900" algn="l" defTabSz="342900" rtl="0" eaLnBrk="1" latinLnBrk="0" hangingPunct="1">
        <a:spcBef>
          <a:spcPct val="20000"/>
        </a:spcBef>
        <a:buFont typeface="Arial"/>
        <a:buChar char="–"/>
        <a:defRPr sz="1500" kern="1200">
          <a:solidFill>
            <a:srgbClr val="003366"/>
          </a:solidFill>
          <a:latin typeface="+mn-lt"/>
          <a:ea typeface="+mn-ea"/>
          <a:cs typeface="+mn-cs"/>
        </a:defRPr>
      </a:lvl4pPr>
      <a:lvl5pPr marL="1714500" indent="-342900" algn="l" defTabSz="342900" rtl="0" eaLnBrk="1" latinLnBrk="0" hangingPunct="1">
        <a:spcBef>
          <a:spcPct val="20000"/>
        </a:spcBef>
        <a:buFont typeface="Arial"/>
        <a:buChar char="»"/>
        <a:defRPr sz="1500" kern="1200">
          <a:solidFill>
            <a:srgbClr val="003366"/>
          </a:solidFill>
          <a:latin typeface="+mn-lt"/>
          <a:ea typeface="+mn-ea"/>
          <a:cs typeface="+mn-cs"/>
        </a:defRPr>
      </a:lvl5pPr>
      <a:lvl6pPr marL="2057400" indent="-34290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400300" indent="-34290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743200" indent="-342900" algn="l" defTabSz="342900" rtl="0" eaLnBrk="1" latinLnBrk="0" hangingPunct="1">
        <a:spcBef>
          <a:spcPct val="20000"/>
        </a:spcBef>
        <a:buFont typeface="Arial"/>
        <a:buChar char="•"/>
        <a:defRPr sz="1500" kern="1200">
          <a:solidFill>
            <a:schemeClr val="tx1"/>
          </a:solidFill>
          <a:latin typeface="+mn-lt"/>
          <a:ea typeface="+mn-ea"/>
          <a:cs typeface="+mn-cs"/>
        </a:defRPr>
      </a:lvl8pPr>
      <a:lvl9pPr marL="3086100" indent="-34290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1edtech.org/standards/cc" TargetMode="External"/><Relationship Id="rId2" Type="http://schemas.openxmlformats.org/officeDocument/2006/relationships/hyperlink" Target="https://scorm.com/" TargetMode="External"/><Relationship Id="rId1" Type="http://schemas.openxmlformats.org/officeDocument/2006/relationships/slideLayout" Target="../slideLayouts/slideLayout2.xml"/><Relationship Id="rId4" Type="http://schemas.openxmlformats.org/officeDocument/2006/relationships/hyperlink" Target="https://www.1edtech.org/standards/qti"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oerforge.com/posts/wv-oer-convening-202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reativecommons.org/licenses/by/4.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ommunity.instructure.com/en/kb/articles/660349-what-is-canvas-commons" TargetMode="External"/><Relationship Id="rId2" Type="http://schemas.openxmlformats.org/officeDocument/2006/relationships/hyperlink" Target="https://community.d2l.com/brightspace/kb/articles/3675-about-brightspace-learning-object-repository" TargetMode="External"/><Relationship Id="rId1" Type="http://schemas.openxmlformats.org/officeDocument/2006/relationships/slideLayout" Target="../slideLayouts/slideLayout2.xml"/><Relationship Id="rId4" Type="http://schemas.openxmlformats.org/officeDocument/2006/relationships/hyperlink" Target="https://help.anthology.com/blackboard/administrator/en/tools-management/learning-object-repository.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76363"/>
            <a:ext cx="7772400" cy="1102519"/>
          </a:xfrm>
        </p:spPr>
        <p:txBody>
          <a:bodyPr/>
          <a:lstStyle/>
          <a:p>
            <a:pPr marL="0" lvl="0" indent="0">
              <a:buNone/>
            </a:pPr>
            <a:r>
              <a:t>Content Packaging: SCORM, Common Cartridge, &amp; QTI—How? And Why?</a:t>
            </a:r>
          </a:p>
        </p:txBody>
      </p:sp>
      <p:sp>
        <p:nvSpPr>
          <p:cNvPr id="3" name="Subtitle 2"/>
          <p:cNvSpPr>
            <a:spLocks noGrp="1"/>
          </p:cNvSpPr>
          <p:nvPr>
            <p:ph type="subTitle" idx="1"/>
          </p:nvPr>
        </p:nvSpPr>
        <p:spPr>
          <a:xfrm>
            <a:off x="1371600" y="2293194"/>
            <a:ext cx="6400800" cy="1314450"/>
          </a:xfrm>
        </p:spPr>
        <p:txBody>
          <a:bodyPr/>
          <a:lstStyle/>
          <a:p>
            <a:pPr marL="0" lvl="0" indent="0">
              <a:buNone/>
            </a:pPr>
            <a:r>
              <a:t>OpenLearningWV Convening 2026</a:t>
            </a:r>
            <a:br/>
            <a:br/>
            <a:r>
              <a:t>Robert Szarka</a:t>
            </a:r>
          </a:p>
        </p:txBody>
      </p:sp>
      <p:sp>
        <p:nvSpPr>
          <p:cNvPr id="4" name=" 3">
            <a:extLst>
              <a:ext uri="{C183D7F6-B498-43B3-948B-1728B52AA6E4}">
                <adec:decorative xmlns:adec="http://schemas.microsoft.com/office/drawing/2017/decorative" val="1"/>
              </a:ext>
            </a:extLst>
          </p:cNvPr>
          <p:cNvSpPr/>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Useful Formats to Know</a:t>
            </a:r>
          </a:p>
        </p:txBody>
      </p:sp>
      <p:sp>
        <p:nvSpPr>
          <p:cNvPr id="3" name="Content Placeholder 2"/>
          <p:cNvSpPr>
            <a:spLocks noGrp="1"/>
          </p:cNvSpPr>
          <p:nvPr>
            <p:ph idx="1"/>
          </p:nvPr>
        </p:nvSpPr>
        <p:spPr/>
        <p:txBody>
          <a:bodyPr/>
          <a:lstStyle/>
          <a:p>
            <a:pPr lvl="0"/>
            <a:r>
              <a:rPr>
                <a:hlinkClick r:id="rId2"/>
              </a:rPr>
              <a:t>SCORM</a:t>
            </a:r>
          </a:p>
          <a:p>
            <a:pPr lvl="0"/>
            <a:r>
              <a:rPr>
                <a:hlinkClick r:id="rId3"/>
              </a:rPr>
              <a:t>Common Cartridge</a:t>
            </a:r>
          </a:p>
          <a:p>
            <a:pPr lvl="0"/>
            <a:r>
              <a:rPr>
                <a:hlinkClick r:id="rId4"/>
              </a:rPr>
              <a:t>QTI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marL="0" lvl="0" indent="0">
              <a:buNone/>
            </a:pPr>
            <a:r>
              <a:t>Demo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Let’s get our hands dirty!</a:t>
            </a:r>
          </a:p>
        </p:txBody>
      </p:sp>
      <p:sp>
        <p:nvSpPr>
          <p:cNvPr id="3" name="Content Placeholder 2"/>
          <p:cNvSpPr>
            <a:spLocks noGrp="1"/>
          </p:cNvSpPr>
          <p:nvPr>
            <p:ph idx="1"/>
          </p:nvPr>
        </p:nvSpPr>
        <p:spPr/>
        <p:txBody>
          <a:bodyPr/>
          <a:lstStyle/>
          <a:p>
            <a:pPr marL="0" lvl="0" indent="0">
              <a:buNone/>
            </a:pPr>
            <a:r>
              <a:t>See </a:t>
            </a:r>
            <a:r>
              <a:rPr>
                <a:hlinkClick r:id="rId2"/>
              </a:rPr>
              <a:t>OERforge.com</a:t>
            </a:r>
            <a:r>
              <a:t> for links to example files.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Credits</a:t>
            </a:r>
          </a:p>
        </p:txBody>
      </p:sp>
      <p:sp>
        <p:nvSpPr>
          <p:cNvPr id="3" name="Content Placeholder 2"/>
          <p:cNvSpPr>
            <a:spLocks noGrp="1"/>
          </p:cNvSpPr>
          <p:nvPr>
            <p:ph idx="1"/>
          </p:nvPr>
        </p:nvSpPr>
        <p:spPr/>
        <p:txBody>
          <a:bodyPr/>
          <a:lstStyle/>
          <a:p>
            <a:pPr marL="0" lvl="0" indent="0">
              <a:buNone/>
            </a:pPr>
            <a:r>
              <a:t>Copyright 2026 by Robert Szarka. Licensed under Creative Commons Attribution 4.0 International. To view a copy of this license, visit </a:t>
            </a:r>
            <a:r>
              <a:rPr>
                <a:hlinkClick r:id="rId2"/>
              </a:rPr>
              <a:t>https://creativecommons.org/licenses/by/4.0/</a:t>
            </a:r>
            <a: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marL="0" lvl="0" indent="0">
              <a:buNone/>
            </a:pPr>
            <a:r>
              <a:t>Why?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The Problem</a:t>
            </a:r>
          </a:p>
        </p:txBody>
      </p:sp>
      <p:sp>
        <p:nvSpPr>
          <p:cNvPr id="3" name="Content Placeholder 2"/>
          <p:cNvSpPr>
            <a:spLocks noGrp="1"/>
          </p:cNvSpPr>
          <p:nvPr>
            <p:ph idx="1"/>
          </p:nvPr>
        </p:nvSpPr>
        <p:spPr/>
        <p:txBody>
          <a:bodyPr/>
          <a:lstStyle/>
          <a:p>
            <a:pPr lvl="0"/>
            <a:r>
              <a:t>OER might be PDF only</a:t>
            </a:r>
          </a:p>
          <a:p>
            <a:pPr lvl="0"/>
            <a:r>
              <a:t>OER might be MS Office formats only</a:t>
            </a:r>
          </a:p>
          <a:p>
            <a:pPr lvl="0"/>
            <a:r>
              <a:t>OER might be hosted externally</a:t>
            </a:r>
          </a:p>
          <a:p>
            <a:pPr lvl="0"/>
            <a:r>
              <a:t>Ancillary materials might be hosted externally</a:t>
            </a:r>
          </a:p>
          <a:p>
            <a:pPr lvl="0"/>
            <a:r>
              <a:t>OER might not be accessible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The Goal</a:t>
            </a:r>
          </a:p>
        </p:txBody>
      </p:sp>
      <p:sp>
        <p:nvSpPr>
          <p:cNvPr id="3" name="Content Placeholder 2"/>
          <p:cNvSpPr>
            <a:spLocks noGrp="1"/>
          </p:cNvSpPr>
          <p:nvPr>
            <p:ph idx="1"/>
          </p:nvPr>
        </p:nvSpPr>
        <p:spPr/>
        <p:txBody>
          <a:bodyPr/>
          <a:lstStyle/>
          <a:p>
            <a:pPr marL="0" lvl="0" indent="0">
              <a:buNone/>
            </a:pPr>
            <a:r>
              <a:t>OER that is </a:t>
            </a:r>
            <a:r>
              <a:rPr b="1"/>
              <a:t>better</a:t>
            </a:r>
            <a:r>
              <a:t> than commercial texts:</a:t>
            </a:r>
          </a:p>
          <a:p>
            <a:pPr lvl="0"/>
            <a:r>
              <a:t>Multiple, accessible formats</a:t>
            </a:r>
          </a:p>
          <a:p>
            <a:pPr lvl="0"/>
            <a:r>
              <a:t>Hosted on LMS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How Do We Get There?</a:t>
            </a:r>
          </a:p>
        </p:txBody>
      </p:sp>
      <p:sp>
        <p:nvSpPr>
          <p:cNvPr id="3" name="Content Placeholder 2"/>
          <p:cNvSpPr>
            <a:spLocks noGrp="1"/>
          </p:cNvSpPr>
          <p:nvPr>
            <p:ph idx="1"/>
          </p:nvPr>
        </p:nvSpPr>
        <p:spPr/>
        <p:txBody>
          <a:bodyPr/>
          <a:lstStyle/>
          <a:p>
            <a:pPr marL="0" lvl="0" indent="0">
              <a:buNone/>
            </a:pPr>
            <a:r>
              <a:t>Relying on individual instructors to do the work is madness!</a:t>
            </a:r>
          </a:p>
          <a:p>
            <a:pPr lvl="0"/>
            <a:r>
              <a:t>Ain’t nobody got time for that!</a:t>
            </a:r>
          </a:p>
          <a:p>
            <a:pPr lvl="0"/>
            <a:r>
              <a:t>The greatest improvement in the productive powers of labour, and the greater part of the skill, dexterity, and judgment with which it is anywhere directed, or applied, seem to have been the effects of the division of labour.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marL="0" lvl="0" indent="0">
              <a:buNone/>
            </a:pPr>
            <a:r>
              <a:t>How?</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Do the Work Once, Distribute Widely</a:t>
            </a:r>
          </a:p>
        </p:txBody>
      </p:sp>
      <p:sp>
        <p:nvSpPr>
          <p:cNvPr id="3" name="Content Placeholder 2"/>
          <p:cNvSpPr>
            <a:spLocks noGrp="1"/>
          </p:cNvSpPr>
          <p:nvPr>
            <p:ph idx="1"/>
          </p:nvPr>
        </p:nvSpPr>
        <p:spPr/>
        <p:txBody>
          <a:bodyPr/>
          <a:lstStyle/>
          <a:p>
            <a:pPr marL="0" lvl="0" indent="0">
              <a:buNone/>
            </a:pPr>
            <a:r>
              <a:t>Authors + Editors + Peer Reviewers +</a:t>
            </a:r>
            <a:br/>
            <a:r>
              <a:t>Intructional Designers + IT Support</a:t>
            </a:r>
            <a:br/>
            <a:r>
              <a:t>=&gt; Packaged Content</a:t>
            </a:r>
            <a:br/>
            <a:r>
              <a:t>=&gt; LMS</a:t>
            </a:r>
            <a:br/>
            <a:r>
              <a:t>=&gt; Students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“Content Packaging”?</a:t>
            </a:r>
          </a:p>
        </p:txBody>
      </p:sp>
      <p:sp>
        <p:nvSpPr>
          <p:cNvPr id="3" name="Content Placeholder 2"/>
          <p:cNvSpPr>
            <a:spLocks noGrp="1"/>
          </p:cNvSpPr>
          <p:nvPr>
            <p:ph idx="1"/>
          </p:nvPr>
        </p:nvSpPr>
        <p:spPr/>
        <p:txBody>
          <a:bodyPr/>
          <a:lstStyle/>
          <a:p>
            <a:pPr marL="0" lvl="0" indent="0">
              <a:buNone/>
            </a:pPr>
            <a:r>
              <a:rPr i="1"/>
              <a:t>Content Packaging</a:t>
            </a:r>
            <a:r>
              <a:t>: My slight abuse of terminology to mean a single file that can be uploaded to an LMS (or LOR) to populate the content of a course.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LOR?</a:t>
            </a:r>
          </a:p>
        </p:txBody>
      </p:sp>
      <p:sp>
        <p:nvSpPr>
          <p:cNvPr id="3" name="Content Placeholder 2"/>
          <p:cNvSpPr>
            <a:spLocks noGrp="1"/>
          </p:cNvSpPr>
          <p:nvPr>
            <p:ph idx="1"/>
          </p:nvPr>
        </p:nvSpPr>
        <p:spPr/>
        <p:txBody>
          <a:bodyPr/>
          <a:lstStyle/>
          <a:p>
            <a:pPr marL="0" lvl="0" indent="0">
              <a:buNone/>
            </a:pPr>
            <a:r>
              <a:t>A </a:t>
            </a:r>
            <a:r>
              <a:rPr i="1"/>
              <a:t>learning object repository</a:t>
            </a:r>
            <a:r>
              <a:t> stores content that can be imported directly into an LMS without needing to download/upload files.</a:t>
            </a:r>
          </a:p>
          <a:p>
            <a:pPr lvl="0"/>
            <a:r>
              <a:rPr>
                <a:hlinkClick r:id="rId2"/>
              </a:rPr>
              <a:t>Brightspace</a:t>
            </a:r>
          </a:p>
          <a:p>
            <a:pPr lvl="0"/>
            <a:r>
              <a:rPr>
                <a:hlinkClick r:id="rId3"/>
              </a:rPr>
              <a:t>Canvas Commons</a:t>
            </a:r>
          </a:p>
          <a:p>
            <a:pPr lvl="0"/>
            <a:r>
              <a:rPr>
                <a:hlinkClick r:id="rId4"/>
              </a:rPr>
              <a:t>Blackboard LOR</a:t>
            </a:r>
          </a:p>
          <a:p>
            <a:pPr lvl="0"/>
            <a:r>
              <a:t>Others?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300</Words>
  <Application>Microsoft Office PowerPoint</Application>
  <PresentationFormat>On-screen Show (16:9)</PresentationFormat>
  <Paragraphs>37</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Content Packaging: SCORM, Common Cartridge, &amp; QTI—How? And Why?</vt:lpstr>
      <vt:lpstr>Why?</vt:lpstr>
      <vt:lpstr>The Problem</vt:lpstr>
      <vt:lpstr>The Goal</vt:lpstr>
      <vt:lpstr>How Do We Get There?</vt:lpstr>
      <vt:lpstr>How?</vt:lpstr>
      <vt:lpstr>Do the Work Once, Distribute Widely</vt:lpstr>
      <vt:lpstr>“Content Packaging”?</vt:lpstr>
      <vt:lpstr>LOR?</vt:lpstr>
      <vt:lpstr>Useful Formats to Know</vt:lpstr>
      <vt:lpstr>Demo</vt:lpstr>
      <vt:lpstr>Let’s get our hands dirty!</vt:lpstr>
      <vt:lpstr>Credits</vt:lpstr>
    </vt:vector>
  </TitlesOfParts>
  <LinksUpToDate>false</LinksUpToDate>
  <SharedDoc>false</SharedDoc>
  <HyperlinksChanged>false</HyperlinksChanged>
  <AppVersion>16.0000</AppVersion>
</Properties>
</file>

<file path=docProps/app0.xml><?xml version="1.0" encoding="utf-8"?>
<Properties xmlns="http://schemas.openxmlformats.org/officeDocument/2006/extended-properties" xmlns:vt="http://schemas.openxmlformats.org/officeDocument/2006/docPropsVTypes">
  <TotalTime>4</TotalTime>
  <Words>55</Words>
  <Application>Microsoft Office PowerPoint</Application>
  <PresentationFormat>On-screen Show (16:9)</PresentationFormat>
  <Paragraphs>14</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Clearing Your Next OER Hurdle</vt:lpstr>
      <vt:lpstr>Example Section 1</vt:lpstr>
      <vt:lpstr>Example Slide 1</vt:lpstr>
      <vt:lpstr>Example Slide 2</vt:lpstr>
      <vt:lpstr>Example Section 2</vt:lpstr>
      <vt:lpstr>Example Slide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Content Packaging: SCORM, Common Cartridge, &amp; QTI—How? And Why?</dc:title>
  <dc:creator>Robert Szarka</dc:creator>
  <cp:keywords/>
  <cp:lastModifiedBy>Robert Szarka</cp:lastModifiedBy>
  <cp:revision>1</cp:revision>
  <dcterms:created xsi:type="dcterms:W3CDTF">2026-04-09T14:54:54Z</dcterms:created>
  <dcterms:modified xsi:type="dcterms:W3CDTF">2026-04-09T14:58:02Z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ate">
    <vt:lpwstr>2026-04-09</vt:lpwstr>
  </property>
  <property fmtid="{D5CDD505-2E9C-101B-9397-08002B2CF9AE}" pid="3" name="institute">
    <vt:lpwstr>Shepherd University</vt:lpwstr>
  </property>
  <property fmtid="{D5CDD505-2E9C-101B-9397-08002B2CF9AE}" pid="4" name="language">
    <vt:lpwstr>en-US</vt:lpwstr>
  </property>
  <property fmtid="{D5CDD505-2E9C-101B-9397-08002B2CF9AE}" pid="5" name="subtitle">
    <vt:lpwstr>OpenLearningWV Convening 2026</vt:lpwstr>
  </property>
  <property fmtid="{D5CDD505-2E9C-101B-9397-08002B2CF9AE}" pid="6" name="title-meta">
    <vt:lpwstr>Content Packaging: SCORM, Common Cartridge, &amp; QTI—How? And Why?</vt:lpwstr>
  </property>
  <property fmtid="{D5CDD505-2E9C-101B-9397-08002B2CF9AE}" pid="7" name="urlcolor">
    <vt:lpwstr>blue</vt:lpwstr>
  </property>
</Properties>
</file>